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9" r:id="rId3"/>
    <p:sldId id="260" r:id="rId4"/>
    <p:sldId id="261" r:id="rId5"/>
    <p:sldId id="262" r:id="rId6"/>
    <p:sldId id="263" r:id="rId7"/>
    <p:sldId id="257" r:id="rId8"/>
    <p:sldId id="258" r:id="rId9"/>
    <p:sldId id="264" r:id="rId10"/>
    <p:sldId id="267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5" autoAdjust="0"/>
    <p:restoredTop sz="94679" autoAdjust="0"/>
  </p:normalViewPr>
  <p:slideViewPr>
    <p:cSldViewPr>
      <p:cViewPr>
        <p:scale>
          <a:sx n="40" d="100"/>
          <a:sy n="40" d="100"/>
        </p:scale>
        <p:origin x="-2844" y="-11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A1949-31B0-4D89-BFC1-F22B10DB003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346F0-0C16-45B6-8402-B372A70D8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69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346F0-0C16-45B6-8402-B372A70D8D92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346F0-0C16-45B6-8402-B372A70D8D92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B1DC-D263-4BE7-B8C7-442895B20C9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4547-E69A-4FB5-A17B-BE6D63581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B1DC-D263-4BE7-B8C7-442895B20C9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4547-E69A-4FB5-A17B-BE6D63581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B1DC-D263-4BE7-B8C7-442895B20C9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4547-E69A-4FB5-A17B-BE6D63581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B1DC-D263-4BE7-B8C7-442895B20C9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4547-E69A-4FB5-A17B-BE6D63581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B1DC-D263-4BE7-B8C7-442895B20C9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4547-E69A-4FB5-A17B-BE6D63581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B1DC-D263-4BE7-B8C7-442895B20C9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4547-E69A-4FB5-A17B-BE6D63581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B1DC-D263-4BE7-B8C7-442895B20C9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4547-E69A-4FB5-A17B-BE6D63581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B1DC-D263-4BE7-B8C7-442895B20C9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4547-E69A-4FB5-A17B-BE6D63581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B1DC-D263-4BE7-B8C7-442895B20C9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4547-E69A-4FB5-A17B-BE6D63581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B1DC-D263-4BE7-B8C7-442895B20C9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4547-E69A-4FB5-A17B-BE6D63581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B1DC-D263-4BE7-B8C7-442895B20C9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4547-E69A-4FB5-A17B-BE6D635819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CB1DC-D263-4BE7-B8C7-442895B20C9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14547-E69A-4FB5-A17B-BE6D6358197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764704"/>
            <a:ext cx="7772400" cy="1470025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Психология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самовыражения подростка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501008"/>
            <a:ext cx="4392488" cy="273630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Россошанская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ООШ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123\Pictures\для школы\для собрания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212976"/>
            <a:ext cx="3749556" cy="31453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556792"/>
            <a:ext cx="4040188" cy="4569371"/>
          </a:xfrm>
        </p:spPr>
        <p:txBody>
          <a:bodyPr>
            <a:normAutofit lnSpcReduction="10000"/>
          </a:bodyPr>
          <a:lstStyle/>
          <a:p>
            <a:pPr marL="92075" indent="-92075">
              <a:buNone/>
            </a:pPr>
            <a:r>
              <a:rPr lang="ru-RU" dirty="0" smtClean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правило, готы, это люди, ищущие вдохновения, следовательно, творческие люди. И их увлечение данной субкультурой ничто иное, как просто способ насытиться энергией. А их вид (пусть даже кого-то пугающий), это просто ответ, созданный в противовес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гламуру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 котором за картинкой пустота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56792"/>
            <a:ext cx="4041775" cy="4896544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 этой субкультуре есть опасное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подтечение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сатанисты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Их идеология  –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идеология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эпатажа и бунт против церковно - традиционалистской системы. Именно люди из такой субкультуры могут пойти на осквернение церковных предметов, жертвоприношение и прочие действия, основанные на поклонении сатане.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"/>
          </p:nvPr>
        </p:nvSpPr>
        <p:spPr>
          <a:xfrm>
            <a:off x="395289" y="549275"/>
            <a:ext cx="3456632" cy="639763"/>
          </a:xfrm>
        </p:spPr>
        <p:txBody>
          <a:bodyPr>
            <a:normAutofit fontScale="92500" lnSpcReduction="10000"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ПЛЮСЫ</a:t>
            </a: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sz="quarter" idx="3"/>
          </p:nvPr>
        </p:nvSpPr>
        <p:spPr>
          <a:xfrm>
            <a:off x="4716463" y="549275"/>
            <a:ext cx="4041775" cy="639763"/>
          </a:xfrm>
        </p:spPr>
        <p:txBody>
          <a:bodyPr>
            <a:normAutofit fontScale="92500" lnSpcReduction="10000"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4000" dirty="0" smtClean="0">
                <a:solidFill>
                  <a:srgbClr val="FF0000"/>
                </a:solidFill>
              </a:rPr>
              <a:t>МИНУСЫ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ЭМО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3610744" cy="4525963"/>
          </a:xfrm>
        </p:spPr>
        <p:txBody>
          <a:bodyPr>
            <a:normAutofit lnSpcReduction="10000"/>
          </a:bodyPr>
          <a:lstStyle/>
          <a:p>
            <a:pPr marL="320040" indent="-32004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1200" dirty="0" smtClean="0"/>
          </a:p>
          <a:p>
            <a:pPr marL="320040" indent="-32004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ru-RU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ru-RU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Эмо</a:t>
            </a: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emo</a:t>
            </a: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) – это особый образ жизни и мышления человека.</a:t>
            </a:r>
            <a:b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Эмо</a:t>
            </a: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 – эмоции, яркие эмоции прежде всего, </a:t>
            </a: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позитивные, так и негативные. </a:t>
            </a:r>
            <a:r>
              <a:rPr lang="ru-RU" sz="2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Эмо</a:t>
            </a: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-люди живут эмоциями. Для </a:t>
            </a:r>
            <a:r>
              <a:rPr lang="ru-RU" sz="2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эмо</a:t>
            </a: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, выражение своих чувств - не проявление слабости, а обычное состояние. Быть собой – вот что для </a:t>
            </a:r>
            <a:r>
              <a:rPr lang="ru-RU" sz="2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эмо</a:t>
            </a: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 самое главное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. </a:t>
            </a:r>
          </a:p>
          <a:p>
            <a:pPr marL="320040" indent="-32004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7" name="Picture 6" descr="эмочка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1556792"/>
            <a:ext cx="2448620" cy="358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эмобой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5153" y="3573016"/>
            <a:ext cx="2273145" cy="2813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67544" y="980728"/>
            <a:ext cx="3970784" cy="475252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не считать их эмоциональность, то вполне мирный и тихий народ .Не настроены враждебно и не хотят поработить мир.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4644008" y="332656"/>
            <a:ext cx="4041775" cy="639762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МИНУСЫ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4"/>
          </p:nvPr>
        </p:nvSpPr>
        <p:spPr>
          <a:xfrm>
            <a:off x="4572001" y="1700808"/>
            <a:ext cx="4114800" cy="468052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Их отличает: жажда самовыражения, противостояние несправедливости, особенное, чувствительное мироощущение. Следовательно, все это может привести к нервному срыву и к проблемам в дальнейшей жизни.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Текст 2"/>
          <p:cNvSpPr>
            <a:spLocks noGrp="1"/>
          </p:cNvSpPr>
          <p:nvPr>
            <p:ph type="body" idx="1"/>
          </p:nvPr>
        </p:nvSpPr>
        <p:spPr>
          <a:xfrm>
            <a:off x="467544" y="404664"/>
            <a:ext cx="4040187" cy="639763"/>
          </a:xfrm>
        </p:spPr>
        <p:txBody>
          <a:bodyPr>
            <a:normAutofit fontScale="92500" lnSpcReduction="10000"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ПЛЮСЫ</a:t>
            </a:r>
            <a:endParaRPr lang="ru-RU" sz="4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Картинка 288 из 377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284984"/>
            <a:ext cx="2199729" cy="3045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Они носят широкую и свободную одежду, большинство увлекается баскетболом,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битбоксом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и, конечно, написанием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рэпа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36104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/>
              <a:t>РЕПЕРЫ И ХИП-ХОПЕРЫ</a:t>
            </a:r>
          </a:p>
        </p:txBody>
      </p:sp>
      <p:pic>
        <p:nvPicPr>
          <p:cNvPr id="12290" name="Picture 2" descr="C:\Users\123\Pictures\для школы\для собрания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556792"/>
            <a:ext cx="3968441" cy="2232248"/>
          </a:xfrm>
          <a:prstGeom prst="rect">
            <a:avLst/>
          </a:prstGeom>
          <a:noFill/>
        </p:spPr>
      </p:pic>
      <p:pic>
        <p:nvPicPr>
          <p:cNvPr id="12291" name="Picture 3" descr="C:\Users\123\Pictures\для школы\для собрания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3789040"/>
            <a:ext cx="1865007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395536" y="476672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Плюсы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4499992" y="476672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Минусы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4"/>
          <p:cNvSpPr>
            <a:spLocks noGrp="1"/>
          </p:cNvSpPr>
          <p:nvPr>
            <p:ph sz="half" idx="2"/>
          </p:nvPr>
        </p:nvSpPr>
        <p:spPr>
          <a:xfrm>
            <a:off x="457200" y="1341438"/>
            <a:ext cx="4040188" cy="5111898"/>
          </a:xfrm>
          <a:ln>
            <a:solidFill>
              <a:srgbClr val="0070C0"/>
            </a:solidFill>
          </a:ln>
        </p:spPr>
        <p:txBody>
          <a:bodyPr/>
          <a:lstStyle/>
          <a:p>
            <a:pPr marL="319088" indent="-319088" algn="ctr" eaLnBrk="1" hangingPunct="1">
              <a:buFont typeface="Wingdings 3" pitchFamily="18" charset="2"/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19088" indent="-319088" algn="ctr" eaLnBrk="1" hangingPunct="1">
              <a:buFont typeface="Wingdings 3" pitchFamily="18" charset="2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Человек-рэпер не только занимается спортом ( что уже есть плюс), он проявляет себя творчески. А проявление таланта всегда приводит к росту личности. Это огромный плюс</a:t>
            </a:r>
            <a:r>
              <a:rPr lang="ru-RU" sz="2400" dirty="0" smtClean="0"/>
              <a:t>.</a:t>
            </a:r>
          </a:p>
        </p:txBody>
      </p:sp>
      <p:sp>
        <p:nvSpPr>
          <p:cNvPr id="12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341438"/>
            <a:ext cx="4041775" cy="5111898"/>
          </a:xfr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319088" indent="-319088" algn="ctr" eaLnBrk="1" hangingPunct="1">
              <a:buFont typeface="Wingdings 3" pitchFamily="18" charset="2"/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Есть такое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подтечение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как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Ганста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». Именно здесь «в моде» агрессивный стиль поведения. Они считают себя королями и не признают никого и ничего выше себя.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ГОПНИКИ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95536" y="980728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ПЛЮСЫ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644008" y="980728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МИНУСЫ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4"/>
          <p:cNvSpPr>
            <a:spLocks noGrp="1"/>
          </p:cNvSpPr>
          <p:nvPr>
            <p:ph sz="half" idx="2"/>
          </p:nvPr>
        </p:nvSpPr>
        <p:spPr>
          <a:xfrm>
            <a:off x="457200" y="1557338"/>
            <a:ext cx="4040188" cy="4895850"/>
          </a:xfrm>
        </p:spPr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r>
              <a:rPr lang="ru-RU" sz="2800" dirty="0" smtClean="0"/>
              <a:t>Не видно их в этой субкультуре.</a:t>
            </a:r>
          </a:p>
          <a:p>
            <a:pPr eaLnBrk="1" hangingPunct="1">
              <a:buNone/>
            </a:pPr>
            <a:endParaRPr lang="ru-RU" dirty="0" smtClean="0"/>
          </a:p>
        </p:txBody>
      </p:sp>
      <p:sp>
        <p:nvSpPr>
          <p:cNvPr id="11" name="Содержимое 5"/>
          <p:cNvSpPr>
            <a:spLocks noGrp="1"/>
          </p:cNvSpPr>
          <p:nvPr>
            <p:ph sz="quarter" idx="4"/>
          </p:nvPr>
        </p:nvSpPr>
        <p:spPr>
          <a:xfrm>
            <a:off x="4427984" y="1628800"/>
            <a:ext cx="4104456" cy="4752528"/>
          </a:xfrm>
          <a:solidFill>
            <a:schemeClr val="accent6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pPr eaLnBrk="1" hangingPunct="1">
              <a:buFont typeface="Wingdings 3" pitchFamily="18" charset="2"/>
              <a:buNone/>
            </a:pPr>
            <a:r>
              <a:rPr lang="ru-RU" sz="2000" dirty="0" smtClean="0"/>
              <a:t>     </a:t>
            </a:r>
            <a:r>
              <a:rPr lang="ru-RU" sz="2800" dirty="0" err="1" smtClean="0"/>
              <a:t>Гопники</a:t>
            </a:r>
            <a:r>
              <a:rPr lang="ru-RU" sz="2800" dirty="0" smtClean="0"/>
              <a:t> бестактны и агрессивны. У них нет интеллектуальных развлечений и интересов, они не работают – живут за счет грабежей или мелких подачек. Их родной язык – мат. </a:t>
            </a:r>
            <a:r>
              <a:rPr lang="ru-RU" sz="2800" dirty="0" err="1" smtClean="0"/>
              <a:t>Гопники</a:t>
            </a:r>
            <a:r>
              <a:rPr lang="ru-RU" sz="2800" dirty="0" smtClean="0"/>
              <a:t> склонны к приобретению вредных привычек.</a:t>
            </a:r>
          </a:p>
        </p:txBody>
      </p:sp>
      <p:pic>
        <p:nvPicPr>
          <p:cNvPr id="12" name="Picture 2" descr="Картинка 149 из 45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492896"/>
            <a:ext cx="1562125" cy="3668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СКИНХЕДЫ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95536" y="1052736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ПЛЮСЫ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716016" y="1052736"/>
            <a:ext cx="4041775" cy="639762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МИНУСЫ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645025" y="1628800"/>
            <a:ext cx="4041775" cy="4896544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Замечаются приступы без причинной агрессии по отношению к другим людям. Они совершенно не боятся убить «не своего», и даже в некоторой степени стремятся к этому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4"/>
          <p:cNvSpPr>
            <a:spLocks noGrp="1"/>
          </p:cNvSpPr>
          <p:nvPr>
            <p:ph sz="half" idx="2"/>
          </p:nvPr>
        </p:nvSpPr>
        <p:spPr>
          <a:xfrm>
            <a:off x="457200" y="1628775"/>
            <a:ext cx="4040188" cy="4895850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320040" indent="-32004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3" pitchFamily="18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 Плюсом это не назовешь, но идея скинхедов - только сильные могут жить. Следовательно, нужно быть сильным, и не только телом, но и духом. </a:t>
            </a:r>
          </a:p>
        </p:txBody>
      </p:sp>
      <p:pic>
        <p:nvPicPr>
          <p:cNvPr id="12" name="Picture 8" descr="http://copypast.ru/uploads/posts/1240060657_s10881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3573016"/>
            <a:ext cx="1768251" cy="2919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4186808" cy="485740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080120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/>
              <a:t>РАСТАМАНЫ(РАСТАФАРИ)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95536" y="1340768"/>
            <a:ext cx="3961581" cy="50405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 3" pitchFamily="18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 их точки зрения, </a:t>
            </a:r>
          </a:p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 3" pitchFamily="18" charset="2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можно: любить людей, бездельничать, постигать смысл жизни, рассказывать другим о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растафари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философствовать, играть на барабанах,  носить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дреды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и слушать регги;</a:t>
            </a:r>
          </a:p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 3" pitchFamily="18" charset="2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нельзя: есть свинину, моллюсков, соль, уксус, рыб без чешуи, коровье молоко, курить табак, пить ром и вино, носить вещи с чужого плеча, есть приготовленную другими пищу, играть в азартные игры, касаться мертвых.</a:t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412776"/>
            <a:ext cx="3889375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404664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ПЛЮСЫ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644008" y="404664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МИНУСЫ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4"/>
          <p:cNvSpPr>
            <a:spLocks noGrp="1"/>
          </p:cNvSpPr>
          <p:nvPr>
            <p:ph sz="half" idx="2"/>
          </p:nvPr>
        </p:nvSpPr>
        <p:spPr>
          <a:xfrm>
            <a:off x="457200" y="1412875"/>
            <a:ext cx="4040188" cy="4968875"/>
          </a:xfrm>
        </p:spPr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r>
              <a:rPr lang="ru-RU" sz="2800" dirty="0" smtClean="0"/>
              <a:t>Довольно спокойная культура и безобидная для общества. </a:t>
            </a:r>
          </a:p>
          <a:p>
            <a:pPr algn="ctr" eaLnBrk="1" hangingPunct="1">
              <a:buFont typeface="Wingdings 3" pitchFamily="18" charset="2"/>
              <a:buNone/>
            </a:pPr>
            <a:endParaRPr lang="ru-RU" sz="2800" dirty="0" smtClean="0"/>
          </a:p>
        </p:txBody>
      </p:sp>
      <p:sp>
        <p:nvSpPr>
          <p:cNvPr id="11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12875"/>
            <a:ext cx="4041775" cy="4968875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marL="320040" indent="-32004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3" pitchFamily="18" charset="2"/>
              <a:buNone/>
              <a:defRPr/>
            </a:pPr>
            <a:r>
              <a:rPr lang="ru-RU" dirty="0" smtClean="0"/>
              <a:t>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Но не для себя самого. По сути, их занятие - это безделье. Кроме того, вредные привычки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растаманов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разрушают их организм.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6" descr="Картинка 159 из 28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780928"/>
            <a:ext cx="2416324" cy="347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ru-RU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itchFamily="18" charset="0"/>
                <a:cs typeface="Times New Roman" pitchFamily="18" charset="0"/>
              </a:rPr>
              <a:t>Гламур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4402138" cy="4525963"/>
          </a:xfrm>
        </p:spPr>
        <p:txBody>
          <a:bodyPr>
            <a:noAutofit/>
          </a:bodyPr>
          <a:lstStyle/>
          <a:p>
            <a:pPr marL="320040" indent="-32004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Само происхождение слова возводят либо к английскому </a:t>
            </a:r>
            <a:r>
              <a:rPr lang="ru-RU" sz="2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glamour</a:t>
            </a:r>
            <a:r>
              <a:rPr lang="ru-RU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(«очарование»), либо к французскому </a:t>
            </a:r>
            <a:r>
              <a:rPr lang="ru-RU" sz="2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glamour</a:t>
            </a:r>
            <a:r>
              <a:rPr lang="ru-RU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(«яркий, блестящий»). Среди характерных признаков - следование моде, но такой, которая претендует на утонченность, стремление постоянно приукрашивать одежду, речь, образ жизни, музыкальные предпочтения - поп-музыка.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pic>
        <p:nvPicPr>
          <p:cNvPr id="6" name="Picture 7" descr="0af537aba00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508104" y="1628800"/>
            <a:ext cx="3136007" cy="47197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548680"/>
            <a:ext cx="7067128" cy="584775"/>
          </a:xfrm>
          <a:prstGeom prst="rect">
            <a:avLst/>
          </a:prstGeom>
          <a:solidFill>
            <a:schemeClr val="accent6"/>
          </a:solidFill>
          <a:ln w="9525">
            <a:solidFill>
              <a:srgbClr val="6666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C0000"/>
                </a:solidFill>
                <a:latin typeface="Arial" charset="0"/>
                <a:cs typeface="Arial" charset="0"/>
              </a:rPr>
              <a:t>Подростковый возраст</a:t>
            </a:r>
            <a:endParaRPr lang="ru-RU" sz="3200" i="1" dirty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Picture 5" descr="MPj04393310000[1]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9108" t="6250" r="22580" b="4327"/>
          <a:stretch>
            <a:fillRect/>
          </a:stretch>
        </p:blipFill>
        <p:spPr bwMode="auto">
          <a:xfrm>
            <a:off x="3635896" y="1484784"/>
            <a:ext cx="1622738" cy="309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 8"/>
          <p:cNvSpPr>
            <a:spLocks noChangeArrowheads="1"/>
          </p:cNvSpPr>
          <p:nvPr/>
        </p:nvSpPr>
        <p:spPr bwMode="auto">
          <a:xfrm>
            <a:off x="685800" y="1371600"/>
            <a:ext cx="2895600" cy="838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dirty="0"/>
              <a:t>переломный</a:t>
            </a:r>
          </a:p>
        </p:txBody>
      </p:sp>
      <p:sp>
        <p:nvSpPr>
          <p:cNvPr id="8" name="Oval 10"/>
          <p:cNvSpPr>
            <a:spLocks noChangeArrowheads="1"/>
          </p:cNvSpPr>
          <p:nvPr/>
        </p:nvSpPr>
        <p:spPr bwMode="auto">
          <a:xfrm>
            <a:off x="609600" y="3352800"/>
            <a:ext cx="2895600" cy="838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dirty="0"/>
              <a:t>переходный</a:t>
            </a:r>
          </a:p>
        </p:txBody>
      </p:sp>
      <p:sp>
        <p:nvSpPr>
          <p:cNvPr id="9" name="Oval 11"/>
          <p:cNvSpPr>
            <a:spLocks noChangeArrowheads="1"/>
          </p:cNvSpPr>
          <p:nvPr/>
        </p:nvSpPr>
        <p:spPr bwMode="auto">
          <a:xfrm>
            <a:off x="5410200" y="1295400"/>
            <a:ext cx="2895600" cy="838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dirty="0"/>
              <a:t>критический</a:t>
            </a:r>
          </a:p>
        </p:txBody>
      </p:sp>
      <p:sp>
        <p:nvSpPr>
          <p:cNvPr id="10" name="Oval 12"/>
          <p:cNvSpPr>
            <a:spLocks noChangeArrowheads="1"/>
          </p:cNvSpPr>
          <p:nvPr/>
        </p:nvSpPr>
        <p:spPr bwMode="auto">
          <a:xfrm>
            <a:off x="5410200" y="3124200"/>
            <a:ext cx="2895600" cy="838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/>
              <a:t>трудный</a:t>
            </a:r>
          </a:p>
        </p:txBody>
      </p:sp>
      <p:sp>
        <p:nvSpPr>
          <p:cNvPr id="11" name="Oval 13"/>
          <p:cNvSpPr>
            <a:spLocks noChangeArrowheads="1"/>
          </p:cNvSpPr>
          <p:nvPr/>
        </p:nvSpPr>
        <p:spPr bwMode="auto">
          <a:xfrm>
            <a:off x="2555776" y="4581128"/>
            <a:ext cx="4191000" cy="762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dirty="0"/>
              <a:t>возраст полового созревания</a:t>
            </a: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683568" y="5589240"/>
            <a:ext cx="2895600" cy="588963"/>
          </a:xfrm>
          <a:prstGeom prst="rect">
            <a:avLst/>
          </a:prstGeom>
          <a:solidFill>
            <a:schemeClr val="accent6"/>
          </a:solidFill>
          <a:ln w="9525">
            <a:solidFill>
              <a:srgbClr val="6666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CC0000"/>
                </a:solidFill>
                <a:latin typeface="Arial" charset="0"/>
                <a:cs typeface="Arial" charset="0"/>
              </a:rPr>
              <a:t>Подросток</a:t>
            </a:r>
            <a:endParaRPr lang="ru-RU" sz="3200" i="1" dirty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4139952" y="5517232"/>
            <a:ext cx="4551040" cy="830997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– …«уже не ребёнок, но ещё не взрослый !!!»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95536" y="476672"/>
            <a:ext cx="4040188" cy="63976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ПЛЮСЫ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644008" y="476672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МИНУСЫ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4"/>
          <p:cNvSpPr>
            <a:spLocks noGrp="1"/>
          </p:cNvSpPr>
          <p:nvPr>
            <p:ph sz="half" idx="2"/>
          </p:nvPr>
        </p:nvSpPr>
        <p:spPr>
          <a:xfrm>
            <a:off x="539552" y="1124744"/>
            <a:ext cx="3528392" cy="5256584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320040" indent="-32004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3" pitchFamily="18" charset="2"/>
              <a:buNone/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Идеи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гламура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по сути своей, не несут постоянных неразрешимых этических, социальных или личных проблем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1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124744"/>
            <a:ext cx="4041775" cy="5256584"/>
          </a:xfr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3"/>
              </a:buClr>
              <a:buFont typeface="Wingdings 3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Главная цель представителей этого направления – следовать идеалам, создаваемым глянцевыми журналами. Материальные ценности здесь превыше всего. </a:t>
            </a:r>
          </a:p>
        </p:txBody>
      </p:sp>
      <p:pic>
        <p:nvPicPr>
          <p:cNvPr id="12" name="Picture 7" descr="Картинка 7 из 347"/>
          <p:cNvPicPr>
            <a:picLocks noChangeAspect="1" noChangeArrowheads="1"/>
          </p:cNvPicPr>
          <p:nvPr/>
        </p:nvPicPr>
        <p:blipFill>
          <a:blip r:embed="rId3" cstate="print"/>
          <a:srcRect b="3999"/>
          <a:stretch>
            <a:fillRect/>
          </a:stretch>
        </p:blipFill>
        <p:spPr bwMode="auto">
          <a:xfrm>
            <a:off x="4932040" y="3789040"/>
            <a:ext cx="167015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http://www.foto.md/photos/32180.jpg"/>
          <p:cNvPicPr>
            <a:picLocks noChangeAspect="1" noChangeArrowheads="1"/>
          </p:cNvPicPr>
          <p:nvPr/>
        </p:nvPicPr>
        <p:blipFill>
          <a:blip r:embed="rId4" cstate="print"/>
          <a:srcRect r="27998"/>
          <a:stretch>
            <a:fillRect/>
          </a:stretch>
        </p:blipFill>
        <p:spPr bwMode="auto">
          <a:xfrm>
            <a:off x="6732240" y="3789040"/>
            <a:ext cx="1659036" cy="2472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РОЛЕВИКИ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51520" y="1556792"/>
            <a:ext cx="3682752" cy="4525963"/>
          </a:xfrm>
        </p:spPr>
        <p:txBody>
          <a:bodyPr>
            <a:normAutofit lnSpcReduction="10000"/>
          </a:bodyPr>
          <a:lstStyle/>
          <a:p>
            <a:pPr marL="319088" indent="-319088" algn="ctr" eaLnBrk="1" hangingPunct="1">
              <a:buFont typeface="Wingdings 3" pitchFamily="18" charset="2"/>
              <a:buNone/>
            </a:pPr>
            <a:r>
              <a:rPr lang="ru-RU" dirty="0" smtClean="0"/>
              <a:t>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Ролевики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неформальная общность людей, играющих в различные ролевые игры, движение выделяется и как хобби, и как субкультуру,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Ролевики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 люди, которые любят играть по сценарию. Всё происходит как при съемках фильма, только без камер.</a:t>
            </a:r>
          </a:p>
        </p:txBody>
      </p:sp>
      <p:pic>
        <p:nvPicPr>
          <p:cNvPr id="6" name="Picture 2" descr="Картинка 79 из 26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212976"/>
            <a:ext cx="4821186" cy="3080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95536" y="548680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ПЛЮСЫ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716016" y="548680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МИНУСЫ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4"/>
          <p:cNvSpPr>
            <a:spLocks noGrp="1"/>
          </p:cNvSpPr>
          <p:nvPr>
            <p:ph sz="half" idx="2"/>
          </p:nvPr>
        </p:nvSpPr>
        <p:spPr>
          <a:xfrm>
            <a:off x="457200" y="1196975"/>
            <a:ext cx="4040188" cy="4929188"/>
          </a:xfrm>
        </p:spPr>
        <p:txBody>
          <a:bodyPr>
            <a:normAutofit/>
          </a:bodyPr>
          <a:lstStyle/>
          <a:p>
            <a:pPr marL="319088" indent="-319088" algn="ctr" eaLnBrk="1" hangingPunct="1">
              <a:buFont typeface="Wingdings 3" pitchFamily="18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развитые люди в интеллектуальном плане становятся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ролевиками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Они обязательно образованы, начитаны, интеллигенты и миролюбивы.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268760"/>
            <a:ext cx="4041775" cy="5184576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 eaLnBrk="1" hangingPunct="1">
              <a:buFont typeface="Wingdings 3" pitchFamily="18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Есть опасность «заиграться» по тому или иному сценарию и уже не выйти из роли. При таких ситуациях человек просто выбивается из общества.</a:t>
            </a:r>
          </a:p>
        </p:txBody>
      </p:sp>
      <p:pic>
        <p:nvPicPr>
          <p:cNvPr id="12" name="Picture 7" descr="р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83568" y="4005064"/>
            <a:ext cx="3168352" cy="2376264"/>
          </a:xfrm>
          <a:prstGeom prst="rect">
            <a:avLst/>
          </a:prstGeom>
        </p:spPr>
      </p:pic>
      <p:pic>
        <p:nvPicPr>
          <p:cNvPr id="13" name="Picture 4" descr="Картинка 184 из 28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076056" y="4005064"/>
            <a:ext cx="3240359" cy="24340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Arial" charset="0"/>
              </a:rPr>
              <a:t>ПАМЯТКА  ДЛЯ РОДИТЕЛЕЙ: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1</a:t>
            </a:r>
            <a:r>
              <a:rPr lang="ru-RU" dirty="0" smtClean="0"/>
              <a:t>.Старайтесь, говорить со своим ребенком открыто и откровенно на  самые разные темы.</a:t>
            </a:r>
          </a:p>
          <a:p>
            <a:r>
              <a:rPr lang="ru-RU" b="1" dirty="0" smtClean="0"/>
              <a:t>2.</a:t>
            </a:r>
            <a:r>
              <a:rPr lang="ru-RU" dirty="0" smtClean="0"/>
              <a:t>Опасайтесь получения вашим ребенком информации из чужих уст.</a:t>
            </a:r>
          </a:p>
          <a:p>
            <a:r>
              <a:rPr lang="ru-RU" b="1" dirty="0" smtClean="0"/>
              <a:t>3</a:t>
            </a:r>
            <a:r>
              <a:rPr lang="ru-RU" dirty="0" smtClean="0"/>
              <a:t>.Рассказывайте о своих переживаниях в том возрасте, в котором сейчас ваши дети.</a:t>
            </a:r>
          </a:p>
          <a:p>
            <a:r>
              <a:rPr lang="ru-RU" b="1" dirty="0" smtClean="0"/>
              <a:t>4</a:t>
            </a:r>
            <a:r>
              <a:rPr lang="ru-RU" dirty="0" smtClean="0"/>
              <a:t>.Будьте открыты для общения с ребенком, даже если вы чего-то не знаете или в чем-то сомневаетесь, не стесняйтесь сказать ему об этом.</a:t>
            </a:r>
          </a:p>
          <a:p>
            <a:r>
              <a:rPr lang="ru-RU" b="1" dirty="0" smtClean="0"/>
              <a:t>5</a:t>
            </a:r>
            <a:r>
              <a:rPr lang="ru-RU" dirty="0" smtClean="0"/>
              <a:t>.Не высказывайтесь негативно о тех переживаниях, которые были связаны с вашим взрослением. Ребенок будет их переживать с вашей позиции и воспринимать так, как воспринимали вы.</a:t>
            </a:r>
          </a:p>
          <a:p>
            <a:r>
              <a:rPr lang="ru-RU" b="1" dirty="0" smtClean="0"/>
              <a:t>7</a:t>
            </a:r>
            <a:r>
              <a:rPr lang="ru-RU" dirty="0" smtClean="0"/>
              <a:t>.В период полового созревания мальчикам важно получить поддержку и одобрение со стороны мам, а девочкам – со стороны пап.</a:t>
            </a:r>
          </a:p>
          <a:p>
            <a:r>
              <a:rPr lang="ru-RU" b="1" dirty="0" smtClean="0"/>
              <a:t>8</a:t>
            </a:r>
            <a:r>
              <a:rPr lang="ru-RU" dirty="0" smtClean="0"/>
              <a:t>.Проявляйте ласку к своим детям, демонстрируйте им свою любовь.</a:t>
            </a:r>
          </a:p>
          <a:p>
            <a:r>
              <a:rPr lang="ru-RU" b="1" dirty="0" smtClean="0"/>
              <a:t>9</a:t>
            </a:r>
            <a:r>
              <a:rPr lang="ru-RU" dirty="0" smtClean="0"/>
              <a:t>.Будьте особенно внимательны и наблюдательны, обращайте внимание на любые изменения в поведении своего ребенка.</a:t>
            </a:r>
          </a:p>
          <a:p>
            <a:r>
              <a:rPr lang="ru-RU" b="1" dirty="0" smtClean="0"/>
              <a:t>10.</a:t>
            </a:r>
            <a:r>
              <a:rPr lang="ru-RU" dirty="0" smtClean="0"/>
              <a:t>Старайтесь защитить своего ребенка всеми возможными средствами, если он в этом нуждается.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Заголовок 1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792788"/>
          </a:xfrm>
        </p:spPr>
        <p:txBody>
          <a:bodyPr>
            <a:normAutofit fontScale="67500" lnSpcReduction="20000"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endParaRPr lang="ru-RU" sz="4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algn="ctr">
              <a:buNone/>
              <a:defRPr/>
            </a:pPr>
            <a:r>
              <a:rPr lang="ru-RU" sz="4000" dirty="0" smtClean="0">
                <a:solidFill>
                  <a:schemeClr val="tx1"/>
                </a:solidFill>
                <a:latin typeface="Arial Black" pitchFamily="34" charset="0"/>
              </a:rPr>
              <a:t>  </a:t>
            </a:r>
            <a:r>
              <a:rPr lang="ru-RU" sz="4000" dirty="0">
                <a:latin typeface="Arial Black" pitchFamily="34" charset="0"/>
              </a:rPr>
              <a:t>Это ваши </a:t>
            </a:r>
            <a:r>
              <a:rPr lang="ru-RU" sz="4000" dirty="0" smtClean="0">
                <a:latin typeface="Arial Black" pitchFamily="34" charset="0"/>
              </a:rPr>
              <a:t>подростки! </a:t>
            </a:r>
            <a:r>
              <a:rPr lang="ru-RU" sz="40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</a:p>
          <a:p>
            <a:pPr algn="ctr">
              <a:buNone/>
              <a:defRPr/>
            </a:pPr>
            <a:endParaRPr lang="ru-RU" sz="4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algn="ctr">
              <a:buNone/>
              <a:defRPr/>
            </a:pPr>
            <a:r>
              <a:rPr lang="ru-RU" sz="4000" dirty="0" smtClean="0">
                <a:solidFill>
                  <a:schemeClr val="tx1"/>
                </a:solidFill>
                <a:latin typeface="Arial Black" pitchFamily="34" charset="0"/>
              </a:rPr>
              <a:t>Молодёжь - она разная!</a:t>
            </a:r>
            <a:br>
              <a:rPr lang="ru-RU" sz="40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Arial Black" pitchFamily="34" charset="0"/>
              </a:rPr>
              <a:t>Энергичная и пассивная, работоспособная и ленивая, целеустремлённая и инертная, креативная и ограниченная, толерантная и нетерпимая.</a:t>
            </a:r>
            <a:br>
              <a:rPr lang="ru-RU" sz="4000" dirty="0" smtClean="0">
                <a:solidFill>
                  <a:schemeClr val="tx1"/>
                </a:solidFill>
                <a:latin typeface="Arial Black" pitchFamily="34" charset="0"/>
              </a:rPr>
            </a:br>
            <a:endParaRPr lang="ru-RU" sz="4000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ru-RU" sz="4000" dirty="0" smtClean="0">
                <a:solidFill>
                  <a:schemeClr val="tx1"/>
                </a:solidFill>
                <a:latin typeface="Arial Black" pitchFamily="34" charset="0"/>
              </a:rPr>
              <a:t>Это ваше будущее – каким вы его воспитаете, такова будет ваша старость! </a:t>
            </a: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2483768" y="5301208"/>
            <a:ext cx="6203032" cy="1151980"/>
          </a:xfrm>
          <a:prstGeom prst="rect">
            <a:avLst/>
          </a:prstGeom>
          <a:solidFill>
            <a:schemeClr val="accent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buNone/>
            </a:pPr>
            <a:r>
              <a:rPr lang="ru-RU" sz="2000" b="1" dirty="0"/>
              <a:t>Младший подростковый возраст</a:t>
            </a:r>
          </a:p>
          <a:p>
            <a:pPr algn="ctr">
              <a:buNone/>
            </a:pPr>
            <a:r>
              <a:rPr lang="ru-RU" sz="2000" b="1" dirty="0"/>
              <a:t> 10-13 лет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91880" y="4149080"/>
            <a:ext cx="5168280" cy="1149350"/>
          </a:xfrm>
          <a:prstGeom prst="rect">
            <a:avLst/>
          </a:prstGeom>
          <a:solidFill>
            <a:schemeClr val="accent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Средний подростковый возраст 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13-15 лет</a:t>
            </a:r>
          </a:p>
          <a:p>
            <a:pPr algn="ctr"/>
            <a:r>
              <a:rPr lang="ru-RU" sz="2000" b="1" i="1" dirty="0">
                <a:solidFill>
                  <a:srgbClr val="CC0000"/>
                </a:solidFill>
              </a:rPr>
              <a:t>14 лет – наиболее опасный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4788024" y="3068960"/>
            <a:ext cx="3839344" cy="1066800"/>
          </a:xfrm>
          <a:prstGeom prst="rect">
            <a:avLst/>
          </a:prstGeom>
          <a:solidFill>
            <a:schemeClr val="accent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Старший подростковый возраст 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15-18 лет</a:t>
            </a:r>
          </a:p>
        </p:txBody>
      </p:sp>
      <p:pic>
        <p:nvPicPr>
          <p:cNvPr id="8" name="Picture 13" descr="MCj0396730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301208"/>
            <a:ext cx="1825625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4" descr="MCj0398247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3933056"/>
            <a:ext cx="1584176" cy="1411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MCj0397474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2492896"/>
            <a:ext cx="1827213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CC0000"/>
                </a:solidFill>
              </a:rPr>
              <a:t>Три ступени подросткового возраста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9775"/>
            <a:ext cx="8229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Самовыражение личности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– это естественная потребность человека, которая присуща абсолютно каждому. </a:t>
            </a:r>
          </a:p>
        </p:txBody>
      </p:sp>
      <p:sp>
        <p:nvSpPr>
          <p:cNvPr id="6" name="Text Box 6"/>
          <p:cNvSpPr txBox="1">
            <a:spLocks noGrp="1" noChangeArrowheads="1"/>
          </p:cNvSpPr>
          <p:nvPr>
            <p:ph idx="1"/>
          </p:nvPr>
        </p:nvSpPr>
        <p:spPr bwMode="auto">
          <a:xfrm>
            <a:off x="611560" y="2348880"/>
            <a:ext cx="813690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ru-RU" sz="3600" b="1" dirty="0">
                <a:solidFill>
                  <a:srgbClr val="FF0000"/>
                </a:solidFill>
                <a:latin typeface="Georgia" pitchFamily="18" charset="0"/>
              </a:rPr>
              <a:t>Стремление не быть «как все</a:t>
            </a:r>
            <a:r>
              <a:rPr lang="ru-RU" sz="3600" b="1" dirty="0" smtClean="0">
                <a:solidFill>
                  <a:srgbClr val="FF0000"/>
                </a:solidFill>
                <a:latin typeface="Georgia" pitchFamily="18" charset="0"/>
              </a:rPr>
              <a:t>» - главная черта подростков</a:t>
            </a:r>
            <a:endParaRPr lang="ru-RU" sz="36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7" name="Picture 2" descr="5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4149080"/>
            <a:ext cx="3231134" cy="2154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4ae7b13e167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3789040"/>
            <a:ext cx="196865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:\Users\123\Pictures\для школы\для собрания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3645024"/>
            <a:ext cx="1821586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412776"/>
            <a:ext cx="3600400" cy="4968552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/>
              <a:t>в профессии</a:t>
            </a:r>
            <a:r>
              <a:rPr lang="ru-RU" dirty="0"/>
              <a:t>. </a:t>
            </a:r>
            <a:endParaRPr lang="ru-RU" dirty="0" smtClean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/>
              <a:t>в творчестве</a:t>
            </a:r>
            <a:r>
              <a:rPr lang="ru-RU" dirty="0"/>
              <a:t>. </a:t>
            </a:r>
            <a:endParaRPr lang="ru-RU" dirty="0" smtClean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/>
              <a:t>через внешность</a:t>
            </a:r>
            <a:r>
              <a:rPr lang="ru-RU" dirty="0"/>
              <a:t>. 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9412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Способы самовыражения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123\Pictures\для школы\для собран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5360" y="2924944"/>
            <a:ext cx="2379948" cy="1584176"/>
          </a:xfrm>
          <a:prstGeom prst="rect">
            <a:avLst/>
          </a:prstGeom>
          <a:noFill/>
        </p:spPr>
      </p:pic>
      <p:pic>
        <p:nvPicPr>
          <p:cNvPr id="5124" name="Picture 4" descr="C:\Users\123\Pictures\для школы\для собрания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124744"/>
            <a:ext cx="2606155" cy="1736080"/>
          </a:xfrm>
          <a:prstGeom prst="rect">
            <a:avLst/>
          </a:prstGeom>
          <a:noFill/>
        </p:spPr>
      </p:pic>
      <p:pic>
        <p:nvPicPr>
          <p:cNvPr id="5125" name="Picture 5" descr="C:\Users\123\Pictures\для школы\для собрания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1124744"/>
            <a:ext cx="2270257" cy="1728192"/>
          </a:xfrm>
          <a:prstGeom prst="rect">
            <a:avLst/>
          </a:prstGeom>
          <a:noFill/>
        </p:spPr>
      </p:pic>
      <p:pic>
        <p:nvPicPr>
          <p:cNvPr id="9" name="Picture 4" descr="emo_valdai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4581128"/>
            <a:ext cx="1442642" cy="1867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1214378232_e2812d8e1b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4581128"/>
            <a:ext cx="179176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11560" y="1484784"/>
            <a:ext cx="2458616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6666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C0000"/>
                </a:solidFill>
                <a:latin typeface="Arial" charset="0"/>
                <a:cs typeface="Arial" charset="0"/>
              </a:rPr>
              <a:t>Дети</a:t>
            </a:r>
            <a:endParaRPr lang="ru-RU" sz="3200" i="1" dirty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5076056" y="1556792"/>
            <a:ext cx="2895600" cy="5889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6666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CC0000"/>
                </a:solidFill>
                <a:latin typeface="Arial" charset="0"/>
                <a:cs typeface="Arial" charset="0"/>
              </a:rPr>
              <a:t>Родители</a:t>
            </a:r>
            <a:endParaRPr lang="ru-RU" sz="3200" i="1" dirty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Text Box 9"/>
          <p:cNvSpPr txBox="1">
            <a:spLocks noGrp="1" noChangeArrowheads="1"/>
          </p:cNvSpPr>
          <p:nvPr>
            <p:ph idx="1"/>
          </p:nvPr>
        </p:nvSpPr>
        <p:spPr bwMode="auto">
          <a:xfrm>
            <a:off x="467544" y="2564904"/>
            <a:ext cx="3744416" cy="1384995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Самовыразиться</a:t>
            </a:r>
            <a:r>
              <a:rPr lang="ru-RU" sz="2800" b="1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любыми  способами!!!!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123\Pictures\для школы\для собрания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1416" y="2708920"/>
            <a:ext cx="2774377" cy="172819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139952" y="5013176"/>
            <a:ext cx="4464495" cy="138499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 себя вести: запрещать или разрешать?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1090856" y="415712"/>
            <a:ext cx="7280920" cy="95410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Этот период психологи называют самым конфликтным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00"/>
                            </p:stCondLst>
                            <p:childTnLst>
                              <p:par>
                                <p:cTn id="1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800"/>
                            </p:stCondLst>
                            <p:childTnLst>
                              <p:par>
                                <p:cTn id="3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 noChangeArrowheads="1"/>
          </p:cNvSpPr>
          <p:nvPr>
            <p:ph type="ctrTitle"/>
          </p:nvPr>
        </p:nvSpPr>
        <p:spPr bwMode="auto">
          <a:xfrm>
            <a:off x="539750" y="431445"/>
            <a:ext cx="7772400" cy="523220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19088" indent="-319088" algn="ctr">
              <a:buFont typeface="Wingdings" pitchFamily="2" charset="2"/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Причины самовыражения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 подростков: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683568" y="1052736"/>
            <a:ext cx="7848872" cy="5400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20040" marR="0" lvl="0" indent="-32004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1) Вызов обществу, протест.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2) Вызов семье, непонимание в семье.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3) Нежелание быть как все.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4) Желание утвердится в новой среде.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5) Привлечь к себе внимание.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6) Не развитая сфера организации досуга для молодежи в стране.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7) Копирование западных структур, течений, культуры.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8) Религиозные идейные убеждения.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9) Дань моде.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10) Отсутствие цели в жизни.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11) Влияние криминальных структур, хулиганство.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12) Возрастные увлечения.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328592"/>
          </a:xfrm>
        </p:spPr>
        <p:txBody>
          <a:bodyPr>
            <a:normAutofit fontScale="97500"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МОЛОДЁЖНЫЕ  СУБКУЛЬТУРЫ, как один из способов самовыражения</a:t>
            </a:r>
            <a:endParaRPr lang="ru-RU" sz="6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:\фоны для презентаций\Фон для презентации. 100 штук\My_new_fons_next 100\38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Гот обязательно одет в черное и у него обязательно мраморно-белая кожа. Однако смысл жизни готов – это сама готика – как угол восприятия жизни, а вовсе не культ смерти. Мрачные образы - не более чем эпатаж. </a:t>
            </a:r>
          </a:p>
          <a:p>
            <a:endParaRPr lang="ru-RU" dirty="0"/>
          </a:p>
        </p:txBody>
      </p:sp>
      <p:pic>
        <p:nvPicPr>
          <p:cNvPr id="8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476109"/>
            <a:ext cx="3361184" cy="483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1040</Words>
  <Application>Microsoft Office PowerPoint</Application>
  <PresentationFormat>Экран (4:3)</PresentationFormat>
  <Paragraphs>116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Психология  самовыражения подростка</vt:lpstr>
      <vt:lpstr>Подростковый возраст</vt:lpstr>
      <vt:lpstr>Три ступени подросткового возраста</vt:lpstr>
      <vt:lpstr>Самовыражение личности – это естественная потребность человека, которая присуща абсолютно каждому. </vt:lpstr>
      <vt:lpstr>Способы самовыражения </vt:lpstr>
      <vt:lpstr>Дети</vt:lpstr>
      <vt:lpstr>Причины самовыражения у подростков:</vt:lpstr>
      <vt:lpstr>Презентация PowerPoint</vt:lpstr>
      <vt:lpstr>ГОТЫ</vt:lpstr>
      <vt:lpstr>Презентация PowerPoint</vt:lpstr>
      <vt:lpstr>ЭМО</vt:lpstr>
      <vt:lpstr>Презентация PowerPoint</vt:lpstr>
      <vt:lpstr>РЕПЕРЫ И ХИП-ХОПЕРЫ</vt:lpstr>
      <vt:lpstr>Презентация PowerPoint</vt:lpstr>
      <vt:lpstr>ГОПНИКИ</vt:lpstr>
      <vt:lpstr>СКИНХЕДЫ</vt:lpstr>
      <vt:lpstr>РАСТАМАНЫ(РАСТАФАРИ)</vt:lpstr>
      <vt:lpstr>Презентация PowerPoint</vt:lpstr>
      <vt:lpstr>Гламур</vt:lpstr>
      <vt:lpstr>Презентация PowerPoint</vt:lpstr>
      <vt:lpstr>РОЛЕВИКИ</vt:lpstr>
      <vt:lpstr>Презентация PowerPoint</vt:lpstr>
      <vt:lpstr>ПАМЯТКА  ДЛЯ РОДИТЕЛЕЙ: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Психология самовыражения подростка</dc:title>
  <dc:creator>User</dc:creator>
  <cp:lastModifiedBy>uzer</cp:lastModifiedBy>
  <cp:revision>5</cp:revision>
  <dcterms:created xsi:type="dcterms:W3CDTF">2016-03-13T12:05:35Z</dcterms:created>
  <dcterms:modified xsi:type="dcterms:W3CDTF">2020-12-14T17:00:09Z</dcterms:modified>
</cp:coreProperties>
</file>