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3E5E-5B48-442B-9576-9E2A0B4F01F0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58CC-ECCA-40C7-846B-A632B677495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755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3E5E-5B48-442B-9576-9E2A0B4F01F0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58CC-ECCA-40C7-846B-A632B6774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628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3E5E-5B48-442B-9576-9E2A0B4F01F0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58CC-ECCA-40C7-846B-A632B6774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7469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3E5E-5B48-442B-9576-9E2A0B4F01F0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58CC-ECCA-40C7-846B-A632B677495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30066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3E5E-5B48-442B-9576-9E2A0B4F01F0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58CC-ECCA-40C7-846B-A632B6774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9557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3E5E-5B48-442B-9576-9E2A0B4F01F0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58CC-ECCA-40C7-846B-A632B677495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158770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3E5E-5B48-442B-9576-9E2A0B4F01F0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58CC-ECCA-40C7-846B-A632B6774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1982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3E5E-5B48-442B-9576-9E2A0B4F01F0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58CC-ECCA-40C7-846B-A632B6774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7445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3E5E-5B48-442B-9576-9E2A0B4F01F0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58CC-ECCA-40C7-846B-A632B6774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68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3E5E-5B48-442B-9576-9E2A0B4F01F0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58CC-ECCA-40C7-846B-A632B6774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3292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3E5E-5B48-442B-9576-9E2A0B4F01F0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58CC-ECCA-40C7-846B-A632B6774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1331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3E5E-5B48-442B-9576-9E2A0B4F01F0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58CC-ECCA-40C7-846B-A632B6774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595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3E5E-5B48-442B-9576-9E2A0B4F01F0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58CC-ECCA-40C7-846B-A632B6774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5466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3E5E-5B48-442B-9576-9E2A0B4F01F0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58CC-ECCA-40C7-846B-A632B6774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384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3E5E-5B48-442B-9576-9E2A0B4F01F0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58CC-ECCA-40C7-846B-A632B6774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5402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3E5E-5B48-442B-9576-9E2A0B4F01F0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58CC-ECCA-40C7-846B-A632B6774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248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3E5E-5B48-442B-9576-9E2A0B4F01F0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F58CC-ECCA-40C7-846B-A632B6774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5373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EB63E5E-5B48-442B-9576-9E2A0B4F01F0}" type="datetimeFigureOut">
              <a:rPr lang="ru-RU" smtClean="0"/>
              <a:t>31.01.2024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EBF58CC-ECCA-40C7-846B-A632B67749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10868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5BDD1EA-D8C1-45AF-9F0A-14A2A137B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7F5CE7-7C6D-69B6-949A-F2065DA89D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532710" y="628617"/>
            <a:ext cx="3971902" cy="302898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3400" dirty="0"/>
              <a:t>Фото отчет внеклассного мероприятия по физике «Сто к одному»</a:t>
            </a:r>
          </a:p>
        </p:txBody>
      </p:sp>
      <p:sp>
        <p:nvSpPr>
          <p:cNvPr id="12" name="Snip Diagonal Corner Rectangle 6">
            <a:extLst>
              <a:ext uri="{FF2B5EF4-FFF2-40B4-BE49-F238E27FC236}">
                <a16:creationId xmlns:a16="http://schemas.microsoft.com/office/drawing/2014/main" id="{14354E08-0068-48D7-A8AD-84C7B1CF58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0" y="620722"/>
            <a:ext cx="6575496" cy="5286838"/>
          </a:xfrm>
          <a:prstGeom prst="snip2DiagRect">
            <a:avLst>
              <a:gd name="adj1" fmla="val 10787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 descr="Изображение выглядит как текст, снимок экрана, логотип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D24061D9-D387-18B6-7E69-6F6F6827D5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88" b="-1"/>
          <a:stretch/>
        </p:blipFill>
        <p:spPr>
          <a:xfrm>
            <a:off x="799072" y="786117"/>
            <a:ext cx="6245352" cy="4956048"/>
          </a:xfrm>
          <a:custGeom>
            <a:avLst/>
            <a:gdLst/>
            <a:ahLst/>
            <a:cxnLst/>
            <a:rect l="l" t="t" r="r" b="b"/>
            <a:pathLst>
              <a:path w="6245352" h="4956048">
                <a:moveTo>
                  <a:pt x="534609" y="0"/>
                </a:moveTo>
                <a:lnTo>
                  <a:pt x="6245352" y="0"/>
                </a:lnTo>
                <a:lnTo>
                  <a:pt x="6245352" y="4421439"/>
                </a:lnTo>
                <a:lnTo>
                  <a:pt x="5710743" y="4956048"/>
                </a:lnTo>
                <a:lnTo>
                  <a:pt x="0" y="4956048"/>
                </a:lnTo>
                <a:lnTo>
                  <a:pt x="0" y="534609"/>
                </a:lnTo>
                <a:close/>
              </a:path>
            </a:pathLst>
          </a:cu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A779F34F-2960-4B81-BA08-445B6F6A0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10A57ACC-416F-4A5D-B7F7-DDA9886A3A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26522B4F-50C4-4FCE-8AE2-3789D63ED3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2C3978FC-B5D1-42BE-B086-BC2A733D58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ACED99F1-340D-4970-8E66-3B28E9271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0A54E39-63C0-4847-A766-C6B74FEB48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E8C175C-5827-A252-D59A-0BE963B981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302703">
            <a:off x="11941627" y="6878517"/>
            <a:ext cx="500743" cy="774019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14129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traight Connector 8">
            <a:extLst>
              <a:ext uri="{FF2B5EF4-FFF2-40B4-BE49-F238E27FC236}">
                <a16:creationId xmlns:a16="http://schemas.microsoft.com/office/drawing/2014/main" id="{8FD48FB1-66D8-4676-B0AA-C139A1DB78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10">
            <a:extLst>
              <a:ext uri="{FF2B5EF4-FFF2-40B4-BE49-F238E27FC236}">
                <a16:creationId xmlns:a16="http://schemas.microsoft.com/office/drawing/2014/main" id="{F033F5AE-6728-4F19-8DED-658E674B3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12">
            <a:extLst>
              <a:ext uri="{FF2B5EF4-FFF2-40B4-BE49-F238E27FC236}">
                <a16:creationId xmlns:a16="http://schemas.microsoft.com/office/drawing/2014/main" id="{82C7D74A-18BA-4709-A808-44E8815C4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14">
            <a:extLst>
              <a:ext uri="{FF2B5EF4-FFF2-40B4-BE49-F238E27FC236}">
                <a16:creationId xmlns:a16="http://schemas.microsoft.com/office/drawing/2014/main" id="{B5164A3F-1561-4039-8185-AB0EEB713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16">
            <a:extLst>
              <a:ext uri="{FF2B5EF4-FFF2-40B4-BE49-F238E27FC236}">
                <a16:creationId xmlns:a16="http://schemas.microsoft.com/office/drawing/2014/main" id="{2A35DB53-42BE-460E-9CA1-1294C9846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34" name="Rectangle 18">
            <a:extLst>
              <a:ext uri="{FF2B5EF4-FFF2-40B4-BE49-F238E27FC236}">
                <a16:creationId xmlns:a16="http://schemas.microsoft.com/office/drawing/2014/main" id="{58A973E8-C2D4-4C81-8ADE-C5C021A615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7C2C4C-6A5B-7568-04CA-AF5DB5318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641" y="4473679"/>
            <a:ext cx="9552558" cy="1233251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600" dirty="0"/>
              <a:t>31.01.2024г. В МБОУ </a:t>
            </a:r>
            <a:r>
              <a:rPr lang="en-US" sz="2600" dirty="0" err="1"/>
              <a:t>Россошанской</a:t>
            </a:r>
            <a:r>
              <a:rPr lang="en-US" sz="2600" dirty="0"/>
              <a:t> </a:t>
            </a:r>
            <a:r>
              <a:rPr lang="en-US" sz="2600" dirty="0" err="1"/>
              <a:t>ооШ</a:t>
            </a:r>
            <a:r>
              <a:rPr lang="en-US" sz="2600" dirty="0"/>
              <a:t> БЫЛО ПРОВЕДЕНО ВНЕУРОЧНОЕ МЕРОПРИЯТИЕ ПО ФИЗИКЕ «</a:t>
            </a:r>
            <a:r>
              <a:rPr lang="en-US" sz="2600" dirty="0" err="1"/>
              <a:t>Сто</a:t>
            </a:r>
            <a:r>
              <a:rPr lang="en-US" sz="2600" dirty="0"/>
              <a:t> к </a:t>
            </a:r>
            <a:r>
              <a:rPr lang="en-US" sz="2600" dirty="0" err="1"/>
              <a:t>одному</a:t>
            </a:r>
            <a:r>
              <a:rPr lang="en-US" sz="2600" dirty="0"/>
              <a:t>» </a:t>
            </a:r>
          </a:p>
        </p:txBody>
      </p:sp>
      <p:grpSp>
        <p:nvGrpSpPr>
          <p:cNvPr id="35" name="Group 20">
            <a:extLst>
              <a:ext uri="{FF2B5EF4-FFF2-40B4-BE49-F238E27FC236}">
                <a16:creationId xmlns:a16="http://schemas.microsoft.com/office/drawing/2014/main" id="{A08E251A-5371-4E82-A0F3-2CA0C15AB0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31AC21F-237B-4CA8-BC96-29F3607FA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959094C-A1B3-4AD4-9AAE-0FCDDD7984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D5EC0EFA-8A7F-4299-A623-3EE741461B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965D7216-F9AF-42BE-99AD-1904DEF69C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DE3349B-AD7F-48C8-9300-D81D694367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Snip Diagonal Corner Rectangle 12">
            <a:extLst>
              <a:ext uri="{FF2B5EF4-FFF2-40B4-BE49-F238E27FC236}">
                <a16:creationId xmlns:a16="http://schemas.microsoft.com/office/drawing/2014/main" id="{E05CABE9-5E7C-4773-BFCD-24B199FA1A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2251" y="690851"/>
            <a:ext cx="9615670" cy="3607302"/>
          </a:xfrm>
          <a:prstGeom prst="snip2DiagRect">
            <a:avLst>
              <a:gd name="adj1" fmla="val 12305"/>
              <a:gd name="adj2" fmla="val 0"/>
            </a:avLst>
          </a:prstGeom>
          <a:solidFill>
            <a:schemeClr val="tx1"/>
          </a:solidFill>
          <a:ln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 descr="Изображение выглядит как одежда, человек, в помещении, стена&#10;&#10;Автоматически созданное описание">
            <a:extLst>
              <a:ext uri="{FF2B5EF4-FFF2-40B4-BE49-F238E27FC236}">
                <a16:creationId xmlns:a16="http://schemas.microsoft.com/office/drawing/2014/main" id="{A074BA14-5C23-520D-F64B-C3E941408E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43" r="1" b="8902"/>
          <a:stretch/>
        </p:blipFill>
        <p:spPr>
          <a:xfrm>
            <a:off x="834934" y="854087"/>
            <a:ext cx="9290304" cy="3280831"/>
          </a:xfrm>
          <a:custGeom>
            <a:avLst/>
            <a:gdLst/>
            <a:ahLst/>
            <a:cxnLst/>
            <a:rect l="l" t="t" r="r" b="b"/>
            <a:pathLst>
              <a:path w="9290304" h="3280831">
                <a:moveTo>
                  <a:pt x="402071" y="0"/>
                </a:moveTo>
                <a:lnTo>
                  <a:pt x="9290304" y="0"/>
                </a:lnTo>
                <a:lnTo>
                  <a:pt x="9290304" y="2876895"/>
                </a:lnTo>
                <a:lnTo>
                  <a:pt x="8886368" y="3280831"/>
                </a:lnTo>
                <a:lnTo>
                  <a:pt x="0" y="3280831"/>
                </a:lnTo>
                <a:lnTo>
                  <a:pt x="0" y="402071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091170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8C152077-984A-4612-B0E1-251C62EB1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C05450BA-2A87-4847-A5A0-E7D9605572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A16F9ADA-A824-456A-9728-D5BFFE04D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63034157-938C-45F5-8DCA-208D22E5B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2369327A-A6C5-4293-80D1-DECEBA3F5F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99" name="Rectangle 98">
            <a:extLst>
              <a:ext uri="{FF2B5EF4-FFF2-40B4-BE49-F238E27FC236}">
                <a16:creationId xmlns:a16="http://schemas.microsoft.com/office/drawing/2014/main" id="{9BC4794E-A4AC-42E1-A99F-469C912E0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032A71-463E-9D47-40BE-5B0AD7B33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628617"/>
            <a:ext cx="5408613" cy="302898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1200"/>
              <a:t>Во</a:t>
            </a:r>
            <a:r>
              <a:rPr lang="en-US" sz="1200" dirty="0"/>
              <a:t> </a:t>
            </a:r>
            <a:r>
              <a:rPr lang="en-US" sz="1200"/>
              <a:t>всех</a:t>
            </a:r>
            <a:r>
              <a:rPr lang="en-US" sz="1200" dirty="0"/>
              <a:t> </a:t>
            </a:r>
            <a:r>
              <a:rPr lang="en-US" sz="1200"/>
              <a:t>этих</a:t>
            </a:r>
            <a:r>
              <a:rPr lang="en-US" sz="1200" dirty="0"/>
              <a:t> </a:t>
            </a:r>
            <a:r>
              <a:rPr lang="en-US" sz="1200"/>
              <a:t>турах</a:t>
            </a:r>
            <a:r>
              <a:rPr lang="en-US" sz="1200" dirty="0"/>
              <a:t> </a:t>
            </a:r>
            <a:r>
              <a:rPr lang="en-US" sz="1200"/>
              <a:t>правила</a:t>
            </a:r>
            <a:r>
              <a:rPr lang="en-US" sz="1200" dirty="0"/>
              <a:t> </a:t>
            </a:r>
            <a:r>
              <a:rPr lang="en-US" sz="1200"/>
              <a:t>почти</a:t>
            </a:r>
            <a:r>
              <a:rPr lang="en-US" sz="1200" dirty="0"/>
              <a:t> </a:t>
            </a:r>
            <a:r>
              <a:rPr lang="en-US" sz="1200"/>
              <a:t>одинаковы</a:t>
            </a:r>
            <a:r>
              <a:rPr lang="en-US" sz="1200" dirty="0"/>
              <a:t>. </a:t>
            </a:r>
            <a:r>
              <a:rPr lang="en-US" sz="1200"/>
              <a:t>Задается</a:t>
            </a:r>
            <a:r>
              <a:rPr lang="en-US" sz="1200" dirty="0"/>
              <a:t> </a:t>
            </a:r>
            <a:r>
              <a:rPr lang="en-US" sz="1200"/>
              <a:t>вопрос</a:t>
            </a:r>
            <a:r>
              <a:rPr lang="en-US" sz="1200" dirty="0"/>
              <a:t> с </a:t>
            </a:r>
            <a:r>
              <a:rPr lang="en-US" sz="1200"/>
              <a:t>неоднозначным</a:t>
            </a:r>
            <a:r>
              <a:rPr lang="en-US" sz="1200" dirty="0"/>
              <a:t> </a:t>
            </a:r>
            <a:r>
              <a:rPr lang="en-US" sz="1200"/>
              <a:t>правильным</a:t>
            </a:r>
            <a:r>
              <a:rPr lang="en-US" sz="1200" dirty="0"/>
              <a:t> </a:t>
            </a:r>
            <a:r>
              <a:rPr lang="en-US" sz="1200"/>
              <a:t>ответом</a:t>
            </a:r>
            <a:r>
              <a:rPr lang="en-US" sz="1200" dirty="0"/>
              <a:t>. К </a:t>
            </a:r>
            <a:r>
              <a:rPr lang="en-US" sz="1200"/>
              <a:t>столу</a:t>
            </a:r>
            <a:r>
              <a:rPr lang="en-US" sz="1200" dirty="0"/>
              <a:t> </a:t>
            </a:r>
            <a:r>
              <a:rPr lang="en-US" sz="1200"/>
              <a:t>около</a:t>
            </a:r>
            <a:r>
              <a:rPr lang="en-US" sz="1200" dirty="0"/>
              <a:t> </a:t>
            </a:r>
            <a:r>
              <a:rPr lang="en-US" sz="1200"/>
              <a:t>ведущего</a:t>
            </a:r>
            <a:r>
              <a:rPr lang="en-US" sz="1200" dirty="0"/>
              <a:t> </a:t>
            </a:r>
            <a:r>
              <a:rPr lang="en-US" sz="1200"/>
              <a:t>приглашается</a:t>
            </a:r>
            <a:r>
              <a:rPr lang="en-US" sz="1200" dirty="0"/>
              <a:t> </a:t>
            </a:r>
            <a:r>
              <a:rPr lang="en-US" sz="1200"/>
              <a:t>два</a:t>
            </a:r>
            <a:r>
              <a:rPr lang="en-US" sz="1200" dirty="0"/>
              <a:t> </a:t>
            </a:r>
            <a:r>
              <a:rPr lang="en-US" sz="1200"/>
              <a:t>игрока</a:t>
            </a:r>
            <a:r>
              <a:rPr lang="en-US" sz="1200" dirty="0"/>
              <a:t> </a:t>
            </a:r>
            <a:r>
              <a:rPr lang="en-US" sz="1200"/>
              <a:t>из</a:t>
            </a:r>
            <a:r>
              <a:rPr lang="en-US" sz="1200" dirty="0"/>
              <a:t> </a:t>
            </a:r>
            <a:r>
              <a:rPr lang="en-US" sz="1200"/>
              <a:t>разных</a:t>
            </a:r>
            <a:r>
              <a:rPr lang="en-US" sz="1200" dirty="0"/>
              <a:t> </a:t>
            </a:r>
            <a:r>
              <a:rPr lang="en-US" sz="1200"/>
              <a:t>команд</a:t>
            </a:r>
            <a:r>
              <a:rPr lang="en-US" sz="1200" dirty="0"/>
              <a:t>. </a:t>
            </a:r>
            <a:r>
              <a:rPr lang="en-US" sz="1200"/>
              <a:t>Тот</a:t>
            </a:r>
            <a:r>
              <a:rPr lang="en-US" sz="1200" dirty="0"/>
              <a:t>, </a:t>
            </a:r>
            <a:r>
              <a:rPr lang="en-US" sz="1200"/>
              <a:t>кто</a:t>
            </a:r>
            <a:r>
              <a:rPr lang="en-US" sz="1200" dirty="0"/>
              <a:t> </a:t>
            </a:r>
            <a:r>
              <a:rPr lang="en-US" sz="1200"/>
              <a:t>первым</a:t>
            </a:r>
            <a:r>
              <a:rPr lang="en-US" sz="1200" dirty="0"/>
              <a:t> </a:t>
            </a:r>
            <a:r>
              <a:rPr lang="en-US" sz="1200"/>
              <a:t>схватит</a:t>
            </a:r>
            <a:r>
              <a:rPr lang="en-US" sz="1200" dirty="0"/>
              <a:t> </a:t>
            </a:r>
            <a:r>
              <a:rPr lang="en-US" sz="1200"/>
              <a:t>кеглю</a:t>
            </a:r>
            <a:r>
              <a:rPr lang="en-US" sz="1200" dirty="0"/>
              <a:t>, </a:t>
            </a:r>
            <a:r>
              <a:rPr lang="en-US" sz="1200"/>
              <a:t>получает</a:t>
            </a:r>
            <a:r>
              <a:rPr lang="en-US" sz="1200" dirty="0"/>
              <a:t> </a:t>
            </a:r>
            <a:r>
              <a:rPr lang="en-US" sz="1200"/>
              <a:t>право</a:t>
            </a:r>
            <a:r>
              <a:rPr lang="en-US" sz="1200" dirty="0"/>
              <a:t> </a:t>
            </a:r>
            <a:r>
              <a:rPr lang="en-US" sz="1200"/>
              <a:t>первым</a:t>
            </a:r>
            <a:r>
              <a:rPr lang="en-US" sz="1200" dirty="0"/>
              <a:t> </a:t>
            </a:r>
            <a:r>
              <a:rPr lang="en-US" sz="1200"/>
              <a:t>отвечать</a:t>
            </a:r>
            <a:r>
              <a:rPr lang="en-US" sz="1200" dirty="0"/>
              <a:t> </a:t>
            </a:r>
            <a:r>
              <a:rPr lang="en-US" sz="1200"/>
              <a:t>на</a:t>
            </a:r>
            <a:r>
              <a:rPr lang="en-US" sz="1200" dirty="0"/>
              <a:t> </a:t>
            </a:r>
            <a:r>
              <a:rPr lang="en-US" sz="1200"/>
              <a:t>вопрос</a:t>
            </a:r>
            <a:r>
              <a:rPr lang="en-US" sz="1200" dirty="0"/>
              <a:t>. В </a:t>
            </a:r>
            <a:r>
              <a:rPr lang="en-US" sz="1200"/>
              <a:t>том</a:t>
            </a:r>
            <a:r>
              <a:rPr lang="en-US" sz="1200" dirty="0"/>
              <a:t> </a:t>
            </a:r>
            <a:r>
              <a:rPr lang="en-US" sz="1200"/>
              <a:t>случае</a:t>
            </a:r>
            <a:r>
              <a:rPr lang="en-US" sz="1200" dirty="0"/>
              <a:t>, </a:t>
            </a:r>
            <a:r>
              <a:rPr lang="en-US" sz="1200"/>
              <a:t>если</a:t>
            </a:r>
            <a:r>
              <a:rPr lang="en-US" sz="1200" dirty="0"/>
              <a:t> </a:t>
            </a:r>
            <a:r>
              <a:rPr lang="en-US" sz="1200"/>
              <a:t>он</a:t>
            </a:r>
            <a:r>
              <a:rPr lang="en-US" sz="1200" dirty="0"/>
              <a:t> </a:t>
            </a:r>
            <a:r>
              <a:rPr lang="en-US" sz="1200"/>
              <a:t>ответит</a:t>
            </a:r>
            <a:r>
              <a:rPr lang="en-US" sz="1200" dirty="0"/>
              <a:t> </a:t>
            </a:r>
            <a:r>
              <a:rPr lang="en-US" sz="1200"/>
              <a:t>правильно</a:t>
            </a:r>
            <a:r>
              <a:rPr lang="en-US" sz="1200" dirty="0"/>
              <a:t>, </a:t>
            </a:r>
            <a:r>
              <a:rPr lang="en-US" sz="1200"/>
              <a:t>на</a:t>
            </a:r>
            <a:r>
              <a:rPr lang="en-US" sz="1200" dirty="0"/>
              <a:t> </a:t>
            </a:r>
            <a:r>
              <a:rPr lang="en-US" sz="1200"/>
              <a:t>табло</a:t>
            </a:r>
            <a:r>
              <a:rPr lang="en-US" sz="1200" dirty="0"/>
              <a:t> (</a:t>
            </a:r>
            <a:r>
              <a:rPr lang="en-US" sz="1200"/>
              <a:t>см</a:t>
            </a:r>
            <a:r>
              <a:rPr lang="en-US" sz="1200" dirty="0"/>
              <a:t>. </a:t>
            </a:r>
            <a:r>
              <a:rPr lang="en-US" sz="1200"/>
              <a:t>Приложение</a:t>
            </a:r>
            <a:r>
              <a:rPr lang="en-US" sz="1200" dirty="0"/>
              <a:t>) </a:t>
            </a:r>
            <a:r>
              <a:rPr lang="en-US" sz="1200"/>
              <a:t>открывается</a:t>
            </a:r>
            <a:r>
              <a:rPr lang="en-US" sz="1200" dirty="0"/>
              <a:t> </a:t>
            </a:r>
            <a:r>
              <a:rPr lang="en-US" sz="1200"/>
              <a:t>табличка</a:t>
            </a:r>
            <a:r>
              <a:rPr lang="en-US" sz="1200" dirty="0"/>
              <a:t>. </a:t>
            </a:r>
            <a:r>
              <a:rPr lang="en-US" sz="1200"/>
              <a:t>Если</a:t>
            </a:r>
            <a:r>
              <a:rPr lang="en-US" sz="1200" dirty="0"/>
              <a:t> </a:t>
            </a:r>
            <a:r>
              <a:rPr lang="en-US" sz="1200"/>
              <a:t>пред-ложенный</a:t>
            </a:r>
            <a:r>
              <a:rPr lang="en-US" sz="1200" dirty="0"/>
              <a:t> </a:t>
            </a:r>
            <a:r>
              <a:rPr lang="en-US" sz="1200"/>
              <a:t>ответ</a:t>
            </a:r>
            <a:r>
              <a:rPr lang="en-US" sz="1200" dirty="0"/>
              <a:t> </a:t>
            </a:r>
            <a:r>
              <a:rPr lang="en-US" sz="1200"/>
              <a:t>окажется</a:t>
            </a:r>
            <a:r>
              <a:rPr lang="en-US" sz="1200" dirty="0"/>
              <a:t> </a:t>
            </a:r>
            <a:r>
              <a:rPr lang="en-US" sz="1200"/>
              <a:t>не</a:t>
            </a:r>
            <a:r>
              <a:rPr lang="en-US" sz="1200" dirty="0"/>
              <a:t> в </a:t>
            </a:r>
            <a:r>
              <a:rPr lang="en-US" sz="1200"/>
              <a:t>верхней</a:t>
            </a:r>
            <a:r>
              <a:rPr lang="en-US" sz="1200" dirty="0"/>
              <a:t> </a:t>
            </a:r>
            <a:r>
              <a:rPr lang="en-US" sz="1200"/>
              <a:t>строке</a:t>
            </a:r>
            <a:r>
              <a:rPr lang="en-US" sz="1200" dirty="0"/>
              <a:t>, </a:t>
            </a:r>
            <a:r>
              <a:rPr lang="en-US" sz="1200"/>
              <a:t>право</a:t>
            </a:r>
            <a:r>
              <a:rPr lang="en-US" sz="1200" dirty="0"/>
              <a:t> </a:t>
            </a:r>
            <a:r>
              <a:rPr lang="en-US" sz="1200"/>
              <a:t>ответа</a:t>
            </a:r>
            <a:r>
              <a:rPr lang="en-US" sz="1200" dirty="0"/>
              <a:t> </a:t>
            </a:r>
            <a:r>
              <a:rPr lang="en-US" sz="1200"/>
              <a:t>предоставляется</a:t>
            </a:r>
            <a:r>
              <a:rPr lang="en-US" sz="1200" dirty="0"/>
              <a:t> </a:t>
            </a:r>
            <a:r>
              <a:rPr lang="en-US" sz="1200"/>
              <a:t>игроку</a:t>
            </a:r>
            <a:r>
              <a:rPr lang="en-US" sz="1200" dirty="0"/>
              <a:t> </a:t>
            </a:r>
            <a:r>
              <a:rPr lang="en-US" sz="1200"/>
              <a:t>из</a:t>
            </a:r>
            <a:r>
              <a:rPr lang="en-US" sz="1200" dirty="0"/>
              <a:t> </a:t>
            </a:r>
            <a:r>
              <a:rPr lang="en-US" sz="1200"/>
              <a:t>другой</a:t>
            </a:r>
            <a:r>
              <a:rPr lang="en-US" sz="1200" dirty="0"/>
              <a:t> </a:t>
            </a:r>
            <a:r>
              <a:rPr lang="en-US" sz="1200"/>
              <a:t>команды</a:t>
            </a:r>
            <a:r>
              <a:rPr lang="en-US" sz="1200" dirty="0"/>
              <a:t>. </a:t>
            </a:r>
            <a:r>
              <a:rPr lang="en-US" sz="1200"/>
              <a:t>Чей</a:t>
            </a:r>
            <a:r>
              <a:rPr lang="en-US" sz="1200" dirty="0"/>
              <a:t> </a:t>
            </a:r>
            <a:r>
              <a:rPr lang="en-US" sz="1200"/>
              <a:t>ответ</a:t>
            </a:r>
            <a:r>
              <a:rPr lang="en-US" sz="1200" dirty="0"/>
              <a:t> </a:t>
            </a:r>
            <a:r>
              <a:rPr lang="en-US" sz="1200"/>
              <a:t>окажется</a:t>
            </a:r>
            <a:r>
              <a:rPr lang="en-US" sz="1200" dirty="0"/>
              <a:t> </a:t>
            </a:r>
            <a:r>
              <a:rPr lang="en-US" sz="1200"/>
              <a:t>выше</a:t>
            </a:r>
            <a:r>
              <a:rPr lang="en-US" sz="1200" dirty="0"/>
              <a:t>, </a:t>
            </a:r>
            <a:r>
              <a:rPr lang="en-US" sz="1200"/>
              <a:t>той</a:t>
            </a:r>
            <a:r>
              <a:rPr lang="en-US" sz="1200" dirty="0"/>
              <a:t> </a:t>
            </a:r>
            <a:r>
              <a:rPr lang="en-US" sz="1200"/>
              <a:t>команде</a:t>
            </a:r>
            <a:r>
              <a:rPr lang="en-US" sz="1200" dirty="0"/>
              <a:t> и </a:t>
            </a:r>
            <a:r>
              <a:rPr lang="en-US" sz="1200"/>
              <a:t>предоставляется</a:t>
            </a:r>
            <a:r>
              <a:rPr lang="en-US" sz="1200" dirty="0"/>
              <a:t> </a:t>
            </a:r>
            <a:r>
              <a:rPr lang="en-US" sz="1200"/>
              <a:t>право</a:t>
            </a:r>
            <a:r>
              <a:rPr lang="en-US" sz="1200" dirty="0"/>
              <a:t> </a:t>
            </a:r>
            <a:r>
              <a:rPr lang="en-US" sz="1200"/>
              <a:t>откры-вать</a:t>
            </a:r>
            <a:r>
              <a:rPr lang="en-US" sz="1200" dirty="0"/>
              <a:t> </a:t>
            </a:r>
            <a:r>
              <a:rPr lang="en-US" sz="1200"/>
              <a:t>табло</a:t>
            </a:r>
            <a:r>
              <a:rPr lang="en-US" sz="1200" dirty="0"/>
              <a:t>.</a:t>
            </a:r>
            <a:br>
              <a:rPr lang="en-US" sz="1200"/>
            </a:br>
            <a:r>
              <a:rPr lang="en-US" sz="1200"/>
              <a:t>Каждый из членов команды по очереди даёт свои ответы на вопрос. Очки насчиты-ваются по указанному на табло количеству ответов заранее опрошенных людей. Как только будет дан ответ, не имеющий места в таблице, на табло загорается красный круг и звучит соответствующий сигнал. Как только команда ошибается трижды (на табло от-крывается три красных круга), ход переходит к другой команде, каждый из игроков ко-торой даёт свой вариант ответа, а капитан должен принять один из них. Если такой ответ есть в таблице, то все очки, набранные предыдущей командой, присваиваются послед-ним; если нет – то эти самые очки забирает первая команда.</a:t>
            </a:r>
            <a:br>
              <a:rPr lang="en-US" sz="1200" dirty="0"/>
            </a:br>
            <a:endParaRPr lang="en-US" sz="1200" dirty="0"/>
          </a:p>
        </p:txBody>
      </p:sp>
      <p:sp>
        <p:nvSpPr>
          <p:cNvPr id="101" name="Snip Diagonal Corner Rectangle 6">
            <a:extLst>
              <a:ext uri="{FF2B5EF4-FFF2-40B4-BE49-F238E27FC236}">
                <a16:creationId xmlns:a16="http://schemas.microsoft.com/office/drawing/2014/main" id="{798159DC-A6C4-4AA8-A82F-DF0678B9E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0" y="620722"/>
            <a:ext cx="5136155" cy="5286838"/>
          </a:xfrm>
          <a:prstGeom prst="snip2DiagRect">
            <a:avLst>
              <a:gd name="adj1" fmla="val 9954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Рисунок 7" descr="Изображение выглядит как одежда, человек, стена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18F184BB-8EE7-6EE5-AC46-1B3926BB5F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200" b="3"/>
          <a:stretch/>
        </p:blipFill>
        <p:spPr>
          <a:xfrm>
            <a:off x="754631" y="722343"/>
            <a:ext cx="4809744" cy="2562724"/>
          </a:xfrm>
          <a:custGeom>
            <a:avLst/>
            <a:gdLst/>
            <a:ahLst/>
            <a:cxnLst/>
            <a:rect l="l" t="t" r="r" b="b"/>
            <a:pathLst>
              <a:path w="4809744" h="2562724">
                <a:moveTo>
                  <a:pt x="478762" y="0"/>
                </a:moveTo>
                <a:lnTo>
                  <a:pt x="4809744" y="0"/>
                </a:lnTo>
                <a:lnTo>
                  <a:pt x="4809744" y="2562724"/>
                </a:lnTo>
                <a:lnTo>
                  <a:pt x="0" y="2562724"/>
                </a:lnTo>
                <a:lnTo>
                  <a:pt x="0" y="478762"/>
                </a:lnTo>
                <a:close/>
              </a:path>
            </a:pathLst>
          </a:custGeom>
        </p:spPr>
      </p:pic>
      <p:pic>
        <p:nvPicPr>
          <p:cNvPr id="6" name="Рисунок 5" descr="Изображение выглядит как одежда, человек, стена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6521ABC1-C772-87A3-8073-CC6A7E634A6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1" b="-3"/>
          <a:stretch/>
        </p:blipFill>
        <p:spPr>
          <a:xfrm>
            <a:off x="170068" y="3374276"/>
            <a:ext cx="3057784" cy="2246151"/>
          </a:xfrm>
          <a:custGeom>
            <a:avLst/>
            <a:gdLst/>
            <a:ahLst/>
            <a:cxnLst/>
            <a:rect l="l" t="t" r="r" b="b"/>
            <a:pathLst>
              <a:path w="4809744" h="2246151">
                <a:moveTo>
                  <a:pt x="0" y="0"/>
                </a:moveTo>
                <a:lnTo>
                  <a:pt x="4809744" y="0"/>
                </a:lnTo>
                <a:lnTo>
                  <a:pt x="4809744" y="1767389"/>
                </a:lnTo>
                <a:lnTo>
                  <a:pt x="4330982" y="2246151"/>
                </a:lnTo>
                <a:lnTo>
                  <a:pt x="0" y="2246151"/>
                </a:lnTo>
                <a:close/>
              </a:path>
            </a:pathLst>
          </a:custGeom>
        </p:spPr>
      </p:pic>
      <p:grpSp>
        <p:nvGrpSpPr>
          <p:cNvPr id="103" name="Group 102">
            <a:extLst>
              <a:ext uri="{FF2B5EF4-FFF2-40B4-BE49-F238E27FC236}">
                <a16:creationId xmlns:a16="http://schemas.microsoft.com/office/drawing/2014/main" id="{313F1EA3-2BA1-4FF3-9B83-CE9C6C8D2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518C902E-5109-4A69-9174-42EA8E794F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72BE8D63-622B-4B9D-A2EE-A837D22A6D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F8CD3F5D-A0D5-4035-9B35-6D30C01201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BF13DD18-75A1-4A3F-AB15-8F13748359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6D39B40C-106C-46CC-A106-B4D292469D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Рисунок 11" descr="Изображение выглядит как одежда, человек, в помещении, стена&#10;&#10;Автоматически созданное описание">
            <a:extLst>
              <a:ext uri="{FF2B5EF4-FFF2-40B4-BE49-F238E27FC236}">
                <a16:creationId xmlns:a16="http://schemas.microsoft.com/office/drawing/2014/main" id="{09110A90-C6EC-8B75-DE65-CAE12730CF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289" y="2549025"/>
            <a:ext cx="3231249" cy="2395568"/>
          </a:xfrm>
          <a:prstGeom prst="rect">
            <a:avLst/>
          </a:prstGeom>
        </p:spPr>
      </p:pic>
      <p:pic>
        <p:nvPicPr>
          <p:cNvPr id="16" name="Рисунок 15" descr="Изображение выглядит как одежда, человек, в помещении, мебель&#10;&#10;Автоматически созданное описание">
            <a:extLst>
              <a:ext uri="{FF2B5EF4-FFF2-40B4-BE49-F238E27FC236}">
                <a16:creationId xmlns:a16="http://schemas.microsoft.com/office/drawing/2014/main" id="{172ABA54-0B05-1075-37A6-244059ABD7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729" y="4948314"/>
            <a:ext cx="3838369" cy="1771555"/>
          </a:xfrm>
          <a:prstGeom prst="rect">
            <a:avLst/>
          </a:prstGeom>
        </p:spPr>
      </p:pic>
      <p:pic>
        <p:nvPicPr>
          <p:cNvPr id="20" name="Рисунок 19" descr="Изображение выглядит как одежда, человек, мебель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7759AC32-1269-2E5C-F91E-71858DCA13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8037" y="3916154"/>
            <a:ext cx="3065461" cy="2175412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FF2EE544-2102-762E-2763-FE26FA8D5649}"/>
              </a:ext>
            </a:extLst>
          </p:cNvPr>
          <p:cNvSpPr txBox="1"/>
          <p:nvPr/>
        </p:nvSpPr>
        <p:spPr>
          <a:xfrm>
            <a:off x="8938965" y="5143270"/>
            <a:ext cx="610552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•	Простая игра;</a:t>
            </a:r>
          </a:p>
          <a:p>
            <a:r>
              <a:rPr lang="ru-RU" dirty="0"/>
              <a:t>•	Двойная игра;</a:t>
            </a:r>
          </a:p>
          <a:p>
            <a:r>
              <a:rPr lang="ru-RU" dirty="0"/>
              <a:t>•	Тройная игра;</a:t>
            </a:r>
          </a:p>
        </p:txBody>
      </p:sp>
    </p:spTree>
    <p:extLst>
      <p:ext uri="{BB962C8B-B14F-4D97-AF65-F5344CB8AC3E}">
        <p14:creationId xmlns:p14="http://schemas.microsoft.com/office/powerpoint/2010/main" val="3909278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FD48FB1-66D8-4676-B0AA-C139A1DB78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33F5AE-6728-4F19-8DED-658E674B3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2C7D74A-18BA-4709-A808-44E8815C4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5164A3F-1561-4039-8185-AB0EEB713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A35DB53-42BE-460E-9CA1-1294C9846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11F35AE-7F5A-42E1-B3B2-146E628EE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75E1A6-C043-1E87-3FA4-BFB42844B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641" y="3949438"/>
            <a:ext cx="9552558" cy="1443483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342900" lvl="0" indent="-342900">
              <a:lnSpc>
                <a:spcPct val="90000"/>
              </a:lnSpc>
              <a:tabLst>
                <a:tab pos="228600" algn="l"/>
                <a:tab pos="519430" algn="l"/>
              </a:tabLst>
            </a:pPr>
            <a:r>
              <a:rPr lang="en-US" sz="1900" u="sng"/>
              <a:t>Игра наоборот;</a:t>
            </a:r>
            <a:br>
              <a:rPr lang="en-US" sz="1900"/>
            </a:br>
            <a:r>
              <a:rPr lang="en-US" sz="1900"/>
              <a:t>В игре наоборот нужно дать самый малорейтинговый ответ, который находится в самом низу таблицы.</a:t>
            </a:r>
            <a:br>
              <a:rPr lang="en-US" sz="1900"/>
            </a:br>
            <a:endParaRPr lang="en-US" sz="1900"/>
          </a:p>
        </p:txBody>
      </p:sp>
      <p:pic>
        <p:nvPicPr>
          <p:cNvPr id="4" name="Рисунок 3" descr="Изображение выглядит как текст, одежда, в помещении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A9A27488-B7B5-0079-9E32-3E148AFE04F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16371"/>
          <a:stretch/>
        </p:blipFill>
        <p:spPr>
          <a:xfrm>
            <a:off x="684211" y="804672"/>
            <a:ext cx="7543799" cy="2917756"/>
          </a:xfrm>
          <a:custGeom>
            <a:avLst/>
            <a:gdLst/>
            <a:ahLst/>
            <a:cxnLst/>
            <a:rect l="l" t="t" r="r" b="b"/>
            <a:pathLst>
              <a:path w="7543799" h="2917756">
                <a:moveTo>
                  <a:pt x="325906" y="0"/>
                </a:moveTo>
                <a:lnTo>
                  <a:pt x="7543799" y="0"/>
                </a:lnTo>
                <a:lnTo>
                  <a:pt x="7543799" y="2601638"/>
                </a:lnTo>
                <a:lnTo>
                  <a:pt x="7227681" y="2917756"/>
                </a:lnTo>
                <a:lnTo>
                  <a:pt x="0" y="2917756"/>
                </a:lnTo>
                <a:lnTo>
                  <a:pt x="0" y="325906"/>
                </a:lnTo>
                <a:close/>
              </a:path>
            </a:pathLst>
          </a:custGeom>
          <a:ln w="15875">
            <a:solidFill>
              <a:srgbClr val="FFFFFF">
                <a:alpha val="40000"/>
              </a:srgb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A4D0269D-39E2-42E4-AD56-F65D629C9E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C4175A4-E4D7-4D1A-93E8-FD679229FC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45E9403-561B-4CEC-B6F7-9BD476FB43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9FE00C17-2C9E-48CF-9BC3-61B34FD132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CA37D796-28F7-4A9C-AD5B-7D8CCE81EE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02E25AE7-6B25-4C75-85E5-733E8A4CE0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78911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8C152077-984A-4612-B0E1-251C62EB1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C05450BA-2A87-4847-A5A0-E7D9605572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A16F9ADA-A824-456A-9728-D5BFFE04D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63034157-938C-45F5-8DCA-208D22E5B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2369327A-A6C5-4293-80D1-DECEBA3F5F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62" name="Rectangle 61">
            <a:extLst>
              <a:ext uri="{FF2B5EF4-FFF2-40B4-BE49-F238E27FC236}">
                <a16:creationId xmlns:a16="http://schemas.microsoft.com/office/drawing/2014/main" id="{9BC4794E-A4AC-42E1-A99F-469C912E07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CA59BA-CB2F-6227-7902-99B23F257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628617"/>
            <a:ext cx="5408613" cy="3028983"/>
          </a:xfrm>
        </p:spPr>
        <p:txBody>
          <a:bodyPr vert="horz" lIns="91440" tIns="45720" rIns="91440" bIns="45720" rtlCol="0" anchor="b">
            <a:normAutofit/>
          </a:bodyPr>
          <a:lstStyle/>
          <a:p>
            <a:pPr marL="342900" lvl="0" indent="-342900">
              <a:lnSpc>
                <a:spcPct val="90000"/>
              </a:lnSpc>
              <a:tabLst>
                <a:tab pos="228600" algn="l"/>
                <a:tab pos="519430" algn="l"/>
              </a:tabLst>
            </a:pPr>
            <a:r>
              <a:rPr lang="en-US" sz="1200" u="sng"/>
              <a:t>Большая игра</a:t>
            </a:r>
            <a:r>
              <a:rPr lang="en-US" sz="1200"/>
              <a:t>.</a:t>
            </a:r>
            <a:br>
              <a:rPr lang="en-US" sz="1200"/>
            </a:br>
            <a:r>
              <a:rPr lang="en-US" sz="1200"/>
              <a:t>В большой игре участвует команда, набравшая больше очков. 2 игрока победившей команды играют по очереди. Сначала первому игроку даётся 20 сек, в течении которых ведущий задаёт свои вопросы. Обоим игрокам задаются одни и те же вопросы, второй игрок во время ответов первого выходит в коридор, чтобы ему не были слышны вопросы и ответы, оба игрока должны дать разные ответы. Второму игроку на ответы даётся 20 секунд. Если ответ второго игрока совпадает с ответом первого, то раздаётся звуковой сигнал, и игрок должен предложить другой вариант. Далее количество «правильных» ответов суммируется и, если эта сумма достигает 100, команда получает главный приз.</a:t>
            </a:r>
            <a:br>
              <a:rPr lang="en-US" sz="1200"/>
            </a:br>
            <a:endParaRPr lang="en-US" sz="1200"/>
          </a:p>
        </p:txBody>
      </p:sp>
      <p:sp>
        <p:nvSpPr>
          <p:cNvPr id="64" name="Snip Diagonal Corner Rectangle 6">
            <a:extLst>
              <a:ext uri="{FF2B5EF4-FFF2-40B4-BE49-F238E27FC236}">
                <a16:creationId xmlns:a16="http://schemas.microsoft.com/office/drawing/2014/main" id="{798159DC-A6C4-4AA8-A82F-DF0678B9E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000" y="620722"/>
            <a:ext cx="5136155" cy="5286838"/>
          </a:xfrm>
          <a:prstGeom prst="snip2DiagRect">
            <a:avLst>
              <a:gd name="adj1" fmla="val 9954"/>
              <a:gd name="adj2" fmla="val 0"/>
            </a:avLst>
          </a:prstGeom>
          <a:solidFill>
            <a:schemeClr val="tx1"/>
          </a:solidFill>
          <a:ln>
            <a:noFill/>
          </a:ln>
          <a:effectLst>
            <a:innerShdw blurRad="57150" dist="38100" dir="14460000">
              <a:prstClr val="black">
                <a:alpha val="7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 descr="Изображение выглядит как одежда, человек, в помещении, стена&#10;&#10;Автоматически созданное описание">
            <a:extLst>
              <a:ext uri="{FF2B5EF4-FFF2-40B4-BE49-F238E27FC236}">
                <a16:creationId xmlns:a16="http://schemas.microsoft.com/office/drawing/2014/main" id="{6DF9C98B-1589-E8E5-EBEB-EF694B5E3FB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" r="11802" b="3"/>
          <a:stretch/>
        </p:blipFill>
        <p:spPr>
          <a:xfrm>
            <a:off x="797205" y="786114"/>
            <a:ext cx="4809744" cy="2562724"/>
          </a:xfrm>
          <a:custGeom>
            <a:avLst/>
            <a:gdLst/>
            <a:ahLst/>
            <a:cxnLst/>
            <a:rect l="l" t="t" r="r" b="b"/>
            <a:pathLst>
              <a:path w="4809744" h="2562724">
                <a:moveTo>
                  <a:pt x="478762" y="0"/>
                </a:moveTo>
                <a:lnTo>
                  <a:pt x="4809744" y="0"/>
                </a:lnTo>
                <a:lnTo>
                  <a:pt x="4809744" y="2562724"/>
                </a:lnTo>
                <a:lnTo>
                  <a:pt x="0" y="2562724"/>
                </a:lnTo>
                <a:lnTo>
                  <a:pt x="0" y="478762"/>
                </a:lnTo>
                <a:close/>
              </a:path>
            </a:pathLst>
          </a:custGeom>
        </p:spPr>
      </p:pic>
      <p:pic>
        <p:nvPicPr>
          <p:cNvPr id="6" name="Рисунок 5" descr="Изображение выглядит как одежда, человек, стол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1DBE3A50-92E5-0B0A-52C4-63148C3F28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61" b="-3"/>
          <a:stretch/>
        </p:blipFill>
        <p:spPr>
          <a:xfrm>
            <a:off x="797779" y="3513437"/>
            <a:ext cx="4809744" cy="2246151"/>
          </a:xfrm>
          <a:custGeom>
            <a:avLst/>
            <a:gdLst/>
            <a:ahLst/>
            <a:cxnLst/>
            <a:rect l="l" t="t" r="r" b="b"/>
            <a:pathLst>
              <a:path w="4809744" h="2246151">
                <a:moveTo>
                  <a:pt x="0" y="0"/>
                </a:moveTo>
                <a:lnTo>
                  <a:pt x="4809744" y="0"/>
                </a:lnTo>
                <a:lnTo>
                  <a:pt x="4809744" y="1767389"/>
                </a:lnTo>
                <a:lnTo>
                  <a:pt x="4330982" y="2246151"/>
                </a:lnTo>
                <a:lnTo>
                  <a:pt x="0" y="2246151"/>
                </a:lnTo>
                <a:close/>
              </a:path>
            </a:pathLst>
          </a:custGeom>
        </p:spPr>
      </p:pic>
      <p:grpSp>
        <p:nvGrpSpPr>
          <p:cNvPr id="66" name="Group 65">
            <a:extLst>
              <a:ext uri="{FF2B5EF4-FFF2-40B4-BE49-F238E27FC236}">
                <a16:creationId xmlns:a16="http://schemas.microsoft.com/office/drawing/2014/main" id="{313F1EA3-2BA1-4FF3-9B83-CE9C6C8D2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518C902E-5109-4A69-9174-42EA8E794F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72BE8D63-622B-4B9D-A2EE-A837D22A6D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F8CD3F5D-A0D5-4035-9B35-6D30C01201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BF13DD18-75A1-4A3F-AB15-8F13748359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6D39B40C-106C-46CC-A106-B4D292469D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73190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FD6CD0A5-6C83-427D-AB05-3BE0E15A7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6B6653D5-62D5-45D6-B95A-38FB56233D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B17B25F5-9024-4196-BF35-911797D0B1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3C23CF1-A0CB-42AA-A759-E1937CA848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12A51285-560A-444D-A414-2428698DB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67" name="Rectangle 66">
            <a:extLst>
              <a:ext uri="{FF2B5EF4-FFF2-40B4-BE49-F238E27FC236}">
                <a16:creationId xmlns:a16="http://schemas.microsoft.com/office/drawing/2014/main" id="{618E37DE-4710-4167-AE83-47DE5752DF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8D4848-52FF-7C76-1395-2789164482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6738" y="685799"/>
            <a:ext cx="6159273" cy="2971801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en-US" sz="1900" b="1" u="sng"/>
              <a:t>Подведение итогов и награждение победителей</a:t>
            </a:r>
            <a:br>
              <a:rPr lang="en-US" sz="1900"/>
            </a:br>
            <a:r>
              <a:rPr lang="en-US" sz="1900"/>
              <a:t>Команды награждаются призами, на экране высвечивается поздравительная страничка. Вот и подошёл к концу наш урок. Надеюсь, что каждый из вас получил заряд положительных эмоций, узнал что-то новое и интересное для себя. </a:t>
            </a:r>
            <a:br>
              <a:rPr lang="en-US" sz="1900"/>
            </a:br>
            <a:endParaRPr lang="en-US" sz="1900"/>
          </a:p>
        </p:txBody>
      </p:sp>
      <p:pic>
        <p:nvPicPr>
          <p:cNvPr id="12" name="Рисунок 11" descr="Изображение выглядит как одежда, в помещении, стена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DA3EF045-583F-4F3F-EDF6-289BEC8136E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32" b="2"/>
          <a:stretch/>
        </p:blipFill>
        <p:spPr>
          <a:xfrm>
            <a:off x="20" y="10"/>
            <a:ext cx="4639713" cy="228599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pic>
        <p:nvPicPr>
          <p:cNvPr id="16" name="Рисунок 15" descr="Изображение выглядит как в помещении, стена, одежда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7A7619F5-DE59-39F6-A942-D65F3B39FB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6" b="2"/>
          <a:stretch/>
        </p:blipFill>
        <p:spPr>
          <a:xfrm>
            <a:off x="-3819" y="2286000"/>
            <a:ext cx="4636559" cy="228600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pic>
        <p:nvPicPr>
          <p:cNvPr id="4" name="Рисунок 3" descr="Изображение выглядит как одежда, человек, стена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F698E64F-2FD2-224A-36D7-7176AADECCB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96" b="2"/>
          <a:stretch/>
        </p:blipFill>
        <p:spPr>
          <a:xfrm>
            <a:off x="-3819" y="4572000"/>
            <a:ext cx="4636559" cy="2286000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grpSp>
        <p:nvGrpSpPr>
          <p:cNvPr id="69" name="Group 68">
            <a:extLst>
              <a:ext uri="{FF2B5EF4-FFF2-40B4-BE49-F238E27FC236}">
                <a16:creationId xmlns:a16="http://schemas.microsoft.com/office/drawing/2014/main" id="{3C463717-5EB2-4C6C-8BB1-AF27FACB7F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9388FA13-A619-4520-A05E-918E852D58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CF142BDF-1A8D-4991-A97C-31319D0900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EC03C136-3F5E-48B5-A4F0-A1FA25DFE5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413F559C-6A30-4A09-A759-7FAF7C9F48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2205CA72-C3E6-4BF9-B055-3C19DAEDA8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66322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61</TotalTime>
  <Words>432</Words>
  <Application>Microsoft Office PowerPoint</Application>
  <PresentationFormat>Широкоэкранный</PresentationFormat>
  <Paragraphs>9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Century Gothic</vt:lpstr>
      <vt:lpstr>Wingdings 3</vt:lpstr>
      <vt:lpstr>Сектор</vt:lpstr>
      <vt:lpstr>Фото отчет внеклассного мероприятия по физике «Сто к одному»</vt:lpstr>
      <vt:lpstr>31.01.2024г. В МБОУ Россошанской ооШ БЫЛО ПРОВЕДЕНО ВНЕУРОЧНОЕ МЕРОПРИЯТИЕ ПО ФИЗИКЕ «Сто к одному» </vt:lpstr>
      <vt:lpstr>Во всех этих турах правила почти одинаковы. Задается вопрос с неоднозначным правильным ответом. К столу около ведущего приглашается два игрока из разных команд. Тот, кто первым схватит кеглю, получает право первым отвечать на вопрос. В том случае, если он ответит правильно, на табло (см. Приложение) открывается табличка. Если пред-ложенный ответ окажется не в верхней строке, право ответа предоставляется игроку из другой команды. Чей ответ окажется выше, той команде и предоставляется право откры-вать табло. Каждый из членов команды по очереди даёт свои ответы на вопрос. Очки насчиты-ваются по указанному на табло количеству ответов заранее опрошенных людей. Как только будет дан ответ, не имеющий места в таблице, на табло загорается красный круг и звучит соответствующий сигнал. Как только команда ошибается трижды (на табло от-крывается три красных круга), ход переходит к другой команде, каждый из игроков ко-торой даёт свой вариант ответа, а капитан должен принять один из них. Если такой ответ есть в таблице, то все очки, набранные предыдущей командой, присваиваются послед-ним; если нет – то эти самые очки забирает первая команда. </vt:lpstr>
      <vt:lpstr>Игра наоборот; В игре наоборот нужно дать самый малорейтинговый ответ, который находится в самом низу таблицы. </vt:lpstr>
      <vt:lpstr>Большая игра. В большой игре участвует команда, набравшая больше очков. 2 игрока победившей команды играют по очереди. Сначала первому игроку даётся 20 сек, в течении которых ведущий задаёт свои вопросы. Обоим игрокам задаются одни и те же вопросы, второй игрок во время ответов первого выходит в коридор, чтобы ему не были слышны вопросы и ответы, оба игрока должны дать разные ответы. Второму игроку на ответы даётся 20 секунд. Если ответ второго игрока совпадает с ответом первого, то раздаётся звуковой сигнал, и игрок должен предложить другой вариант. Далее количество «правильных» ответов суммируется и, если эта сумма достигает 100, команда получает главный приз. </vt:lpstr>
      <vt:lpstr>Подведение итогов и награждение победителей Команды награждаются призами, на экране высвечивается поздравительная страничка. Вот и подошёл к концу наш урок. Надеюсь, что каждый из вас получил заряд положительных эмоций, узнал что-то новое и интересное для себя.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 отчет внеклассного мероприятия по физике «Сто к одному»</dc:title>
  <dc:creator>Наталья Лагунова</dc:creator>
  <cp:lastModifiedBy>Наталья Лагунова</cp:lastModifiedBy>
  <cp:revision>1</cp:revision>
  <dcterms:created xsi:type="dcterms:W3CDTF">2024-01-31T17:36:05Z</dcterms:created>
  <dcterms:modified xsi:type="dcterms:W3CDTF">2024-01-31T18:37:14Z</dcterms:modified>
</cp:coreProperties>
</file>